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58" r:id="rId2"/>
    <p:sldMasterId id="2147483660" r:id="rId3"/>
  </p:sldMasterIdLst>
  <p:notesMasterIdLst>
    <p:notesMasterId r:id="rId20"/>
  </p:notesMasterIdLst>
  <p:handoutMasterIdLst>
    <p:handoutMasterId r:id="rId21"/>
  </p:handoutMasterIdLst>
  <p:sldIdLst>
    <p:sldId id="256" r:id="rId4"/>
    <p:sldId id="522" r:id="rId5"/>
    <p:sldId id="498" r:id="rId6"/>
    <p:sldId id="491" r:id="rId7"/>
    <p:sldId id="492" r:id="rId8"/>
    <p:sldId id="510" r:id="rId9"/>
    <p:sldId id="511" r:id="rId10"/>
    <p:sldId id="518" r:id="rId11"/>
    <p:sldId id="506" r:id="rId12"/>
    <p:sldId id="507" r:id="rId13"/>
    <p:sldId id="517" r:id="rId14"/>
    <p:sldId id="504" r:id="rId15"/>
    <p:sldId id="521" r:id="rId16"/>
    <p:sldId id="505" r:id="rId17"/>
    <p:sldId id="523" r:id="rId18"/>
    <p:sldId id="502" r:id="rId19"/>
  </p:sldIdLst>
  <p:sldSz cx="12192000" cy="6858000"/>
  <p:notesSz cx="6669088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306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85" userDrawn="1">
          <p15:clr>
            <a:srgbClr val="A4A3A4"/>
          </p15:clr>
        </p15:guide>
        <p15:guide id="2" pos="1967" userDrawn="1">
          <p15:clr>
            <a:srgbClr val="A4A3A4"/>
          </p15:clr>
        </p15:guide>
        <p15:guide id="3" orient="horz" pos="3127" userDrawn="1">
          <p15:clr>
            <a:srgbClr val="A4A3A4"/>
          </p15:clr>
        </p15:guide>
        <p15:guide id="4" pos="21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82"/>
    <a:srgbClr val="003054"/>
    <a:srgbClr val="0068B2"/>
    <a:srgbClr val="C1D9F1"/>
    <a:srgbClr val="8EBAE5"/>
    <a:srgbClr val="0067B2"/>
    <a:srgbClr val="74B516"/>
    <a:srgbClr val="BADB87"/>
    <a:srgbClr val="F8AE27"/>
    <a:srgbClr val="76B6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ittlere Formatvorlage 2 - Akz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Keine Formatvorlage, Tabellenraster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26" autoAdjust="0"/>
    <p:restoredTop sz="81059" autoAdjust="0"/>
  </p:normalViewPr>
  <p:slideViewPr>
    <p:cSldViewPr snapToGrid="0">
      <p:cViewPr varScale="1">
        <p:scale>
          <a:sx n="103" d="100"/>
          <a:sy n="103" d="100"/>
        </p:scale>
        <p:origin x="252" y="102"/>
      </p:cViewPr>
      <p:guideLst>
        <p:guide pos="3840"/>
        <p:guide orient="horz" pos="306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52" d="100"/>
          <a:sy n="152" d="100"/>
        </p:scale>
        <p:origin x="1648" y="192"/>
      </p:cViewPr>
      <p:guideLst>
        <p:guide orient="horz" pos="2985"/>
        <p:guide pos="1967"/>
        <p:guide orient="horz" pos="3127"/>
        <p:guide pos="210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66BBAA-9B11-43DB-869B-5D870125BC0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AA5CC71-A42E-4D76-80BD-A878C9072674}">
      <dgm:prSet phldrT="[Text]"/>
      <dgm:spPr>
        <a:solidFill>
          <a:srgbClr val="0067B2">
            <a:alpha val="50196"/>
          </a:srgbClr>
        </a:solidFill>
      </dgm:spPr>
      <dgm:t>
        <a:bodyPr/>
        <a:lstStyle/>
        <a:p>
          <a:endParaRPr lang="de-DE" dirty="0"/>
        </a:p>
      </dgm:t>
    </dgm:pt>
    <dgm:pt modelId="{B12CC855-D67F-436C-8835-9E48D92F9BCD}" type="parTrans" cxnId="{972A6680-83F1-41AF-B1D9-414F71182CF1}">
      <dgm:prSet/>
      <dgm:spPr/>
      <dgm:t>
        <a:bodyPr/>
        <a:lstStyle/>
        <a:p>
          <a:endParaRPr lang="de-DE"/>
        </a:p>
      </dgm:t>
    </dgm:pt>
    <dgm:pt modelId="{A657A0CF-B875-4365-8E92-77EA436455D7}" type="sibTrans" cxnId="{972A6680-83F1-41AF-B1D9-414F71182CF1}">
      <dgm:prSet/>
      <dgm:spPr/>
      <dgm:t>
        <a:bodyPr/>
        <a:lstStyle/>
        <a:p>
          <a:endParaRPr lang="de-DE"/>
        </a:p>
      </dgm:t>
    </dgm:pt>
    <dgm:pt modelId="{671F476A-914B-4AB2-97B6-9A575726FDD9}">
      <dgm:prSet phldrT="[Text]"/>
      <dgm:spPr>
        <a:solidFill>
          <a:srgbClr val="F8AE27">
            <a:alpha val="50196"/>
          </a:srgbClr>
        </a:solidFill>
      </dgm:spPr>
      <dgm:t>
        <a:bodyPr/>
        <a:lstStyle/>
        <a:p>
          <a:endParaRPr lang="de-DE" dirty="0"/>
        </a:p>
      </dgm:t>
    </dgm:pt>
    <dgm:pt modelId="{7F529EAF-C067-41FD-AF51-F91ACBE61B66}" type="parTrans" cxnId="{04D50E26-DA1E-4485-986F-49B0B0205EA0}">
      <dgm:prSet/>
      <dgm:spPr/>
      <dgm:t>
        <a:bodyPr/>
        <a:lstStyle/>
        <a:p>
          <a:endParaRPr lang="de-DE"/>
        </a:p>
      </dgm:t>
    </dgm:pt>
    <dgm:pt modelId="{E544DF80-CB74-48AE-9239-0EFB25BA89DF}" type="sibTrans" cxnId="{04D50E26-DA1E-4485-986F-49B0B0205EA0}">
      <dgm:prSet/>
      <dgm:spPr/>
      <dgm:t>
        <a:bodyPr/>
        <a:lstStyle/>
        <a:p>
          <a:endParaRPr lang="de-DE"/>
        </a:p>
      </dgm:t>
    </dgm:pt>
    <dgm:pt modelId="{B1CC7BAB-05A2-4066-A8D1-A591DB98C7AD}" type="pres">
      <dgm:prSet presAssocID="{9B66BBAA-9B11-43DB-869B-5D870125BC08}" presName="compositeShape" presStyleCnt="0">
        <dgm:presLayoutVars>
          <dgm:chMax val="7"/>
          <dgm:dir/>
          <dgm:resizeHandles val="exact"/>
        </dgm:presLayoutVars>
      </dgm:prSet>
      <dgm:spPr/>
    </dgm:pt>
    <dgm:pt modelId="{8A26DA25-E2D8-4BE8-96F6-A240CB54E726}" type="pres">
      <dgm:prSet presAssocID="{CAA5CC71-A42E-4D76-80BD-A878C9072674}" presName="circ1" presStyleLbl="vennNode1" presStyleIdx="0" presStyleCnt="2" custScaleX="148122"/>
      <dgm:spPr/>
      <dgm:t>
        <a:bodyPr/>
        <a:lstStyle/>
        <a:p>
          <a:endParaRPr lang="de-DE"/>
        </a:p>
      </dgm:t>
    </dgm:pt>
    <dgm:pt modelId="{E7E8D37E-A923-4973-A1F4-18DE20CEEFE5}" type="pres">
      <dgm:prSet presAssocID="{CAA5CC71-A42E-4D76-80BD-A878C907267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0251B9-6CBC-4849-98B8-3EE9B72AC159}" type="pres">
      <dgm:prSet presAssocID="{671F476A-914B-4AB2-97B6-9A575726FDD9}" presName="circ2" presStyleLbl="vennNode1" presStyleIdx="1" presStyleCnt="2" custScaleX="148122"/>
      <dgm:spPr/>
      <dgm:t>
        <a:bodyPr/>
        <a:lstStyle/>
        <a:p>
          <a:endParaRPr lang="de-DE"/>
        </a:p>
      </dgm:t>
    </dgm:pt>
    <dgm:pt modelId="{81F0297A-498D-4682-BA3B-49E640AC76F3}" type="pres">
      <dgm:prSet presAssocID="{671F476A-914B-4AB2-97B6-9A575726FD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72A6680-83F1-41AF-B1D9-414F71182CF1}" srcId="{9B66BBAA-9B11-43DB-869B-5D870125BC08}" destId="{CAA5CC71-A42E-4D76-80BD-A878C9072674}" srcOrd="0" destOrd="0" parTransId="{B12CC855-D67F-436C-8835-9E48D92F9BCD}" sibTransId="{A657A0CF-B875-4365-8E92-77EA436455D7}"/>
    <dgm:cxn modelId="{56519003-1D24-4254-A821-2315E46A6137}" type="presOf" srcId="{671F476A-914B-4AB2-97B6-9A575726FDD9}" destId="{F30251B9-6CBC-4849-98B8-3EE9B72AC159}" srcOrd="0" destOrd="0" presId="urn:microsoft.com/office/officeart/2005/8/layout/venn1"/>
    <dgm:cxn modelId="{1043C492-A6D1-4E2C-AFCF-87DCFAB71A72}" type="presOf" srcId="{CAA5CC71-A42E-4D76-80BD-A878C9072674}" destId="{8A26DA25-E2D8-4BE8-96F6-A240CB54E726}" srcOrd="0" destOrd="0" presId="urn:microsoft.com/office/officeart/2005/8/layout/venn1"/>
    <dgm:cxn modelId="{82045497-BDD4-4038-BD73-41DE4F89B6A1}" type="presOf" srcId="{671F476A-914B-4AB2-97B6-9A575726FDD9}" destId="{81F0297A-498D-4682-BA3B-49E640AC76F3}" srcOrd="1" destOrd="0" presId="urn:microsoft.com/office/officeart/2005/8/layout/venn1"/>
    <dgm:cxn modelId="{3C109E1B-A2B0-44BE-966F-DEF0BE571832}" type="presOf" srcId="{9B66BBAA-9B11-43DB-869B-5D870125BC08}" destId="{B1CC7BAB-05A2-4066-A8D1-A591DB98C7AD}" srcOrd="0" destOrd="0" presId="urn:microsoft.com/office/officeart/2005/8/layout/venn1"/>
    <dgm:cxn modelId="{C45001C4-D892-44E3-9814-72F2B8DA62A0}" type="presOf" srcId="{CAA5CC71-A42E-4D76-80BD-A878C9072674}" destId="{E7E8D37E-A923-4973-A1F4-18DE20CEEFE5}" srcOrd="1" destOrd="0" presId="urn:microsoft.com/office/officeart/2005/8/layout/venn1"/>
    <dgm:cxn modelId="{04D50E26-DA1E-4485-986F-49B0B0205EA0}" srcId="{9B66BBAA-9B11-43DB-869B-5D870125BC08}" destId="{671F476A-914B-4AB2-97B6-9A575726FDD9}" srcOrd="1" destOrd="0" parTransId="{7F529EAF-C067-41FD-AF51-F91ACBE61B66}" sibTransId="{E544DF80-CB74-48AE-9239-0EFB25BA89DF}"/>
    <dgm:cxn modelId="{D8AB8340-C621-4188-A086-E1076AE2123D}" type="presParOf" srcId="{B1CC7BAB-05A2-4066-A8D1-A591DB98C7AD}" destId="{8A26DA25-E2D8-4BE8-96F6-A240CB54E726}" srcOrd="0" destOrd="0" presId="urn:microsoft.com/office/officeart/2005/8/layout/venn1"/>
    <dgm:cxn modelId="{EB7837B1-C8BC-4300-9692-60E6B995F58E}" type="presParOf" srcId="{B1CC7BAB-05A2-4066-A8D1-A591DB98C7AD}" destId="{E7E8D37E-A923-4973-A1F4-18DE20CEEFE5}" srcOrd="1" destOrd="0" presId="urn:microsoft.com/office/officeart/2005/8/layout/venn1"/>
    <dgm:cxn modelId="{8F9FD10F-7CAF-40FF-B0C3-206F038383EA}" type="presParOf" srcId="{B1CC7BAB-05A2-4066-A8D1-A591DB98C7AD}" destId="{F30251B9-6CBC-4849-98B8-3EE9B72AC159}" srcOrd="2" destOrd="0" presId="urn:microsoft.com/office/officeart/2005/8/layout/venn1"/>
    <dgm:cxn modelId="{BD318949-599E-4058-89D2-910345A752E6}" type="presParOf" srcId="{B1CC7BAB-05A2-4066-A8D1-A591DB98C7AD}" destId="{81F0297A-498D-4682-BA3B-49E640AC76F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B66BBAA-9B11-43DB-869B-5D870125BC0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AA5CC71-A42E-4D76-80BD-A878C9072674}">
      <dgm:prSet phldrT="[Text]"/>
      <dgm:spPr>
        <a:solidFill>
          <a:srgbClr val="0067B2">
            <a:alpha val="50196"/>
          </a:srgbClr>
        </a:solidFill>
        <a:effectLst>
          <a:glow rad="101600">
            <a:schemeClr val="accent1">
              <a:satMod val="175000"/>
              <a:alpha val="40000"/>
            </a:schemeClr>
          </a:glow>
        </a:effectLst>
      </dgm:spPr>
      <dgm:t>
        <a:bodyPr/>
        <a:lstStyle/>
        <a:p>
          <a:endParaRPr lang="de-DE" dirty="0"/>
        </a:p>
      </dgm:t>
    </dgm:pt>
    <dgm:pt modelId="{B12CC855-D67F-436C-8835-9E48D92F9BCD}" type="parTrans" cxnId="{972A6680-83F1-41AF-B1D9-414F71182CF1}">
      <dgm:prSet/>
      <dgm:spPr/>
      <dgm:t>
        <a:bodyPr/>
        <a:lstStyle/>
        <a:p>
          <a:endParaRPr lang="de-DE"/>
        </a:p>
      </dgm:t>
    </dgm:pt>
    <dgm:pt modelId="{A657A0CF-B875-4365-8E92-77EA436455D7}" type="sibTrans" cxnId="{972A6680-83F1-41AF-B1D9-414F71182CF1}">
      <dgm:prSet/>
      <dgm:spPr/>
      <dgm:t>
        <a:bodyPr/>
        <a:lstStyle/>
        <a:p>
          <a:endParaRPr lang="de-DE"/>
        </a:p>
      </dgm:t>
    </dgm:pt>
    <dgm:pt modelId="{671F476A-914B-4AB2-97B6-9A575726FDD9}">
      <dgm:prSet phldrT="[Text]"/>
      <dgm:spPr>
        <a:solidFill>
          <a:srgbClr val="F8AE27">
            <a:alpha val="10196"/>
          </a:srgbClr>
        </a:solidFill>
      </dgm:spPr>
      <dgm:t>
        <a:bodyPr/>
        <a:lstStyle/>
        <a:p>
          <a:endParaRPr lang="de-DE" dirty="0"/>
        </a:p>
      </dgm:t>
    </dgm:pt>
    <dgm:pt modelId="{7F529EAF-C067-41FD-AF51-F91ACBE61B66}" type="parTrans" cxnId="{04D50E26-DA1E-4485-986F-49B0B0205EA0}">
      <dgm:prSet/>
      <dgm:spPr/>
      <dgm:t>
        <a:bodyPr/>
        <a:lstStyle/>
        <a:p>
          <a:endParaRPr lang="de-DE"/>
        </a:p>
      </dgm:t>
    </dgm:pt>
    <dgm:pt modelId="{E544DF80-CB74-48AE-9239-0EFB25BA89DF}" type="sibTrans" cxnId="{04D50E26-DA1E-4485-986F-49B0B0205EA0}">
      <dgm:prSet/>
      <dgm:spPr/>
      <dgm:t>
        <a:bodyPr/>
        <a:lstStyle/>
        <a:p>
          <a:endParaRPr lang="de-DE"/>
        </a:p>
      </dgm:t>
    </dgm:pt>
    <dgm:pt modelId="{B1CC7BAB-05A2-4066-A8D1-A591DB98C7AD}" type="pres">
      <dgm:prSet presAssocID="{9B66BBAA-9B11-43DB-869B-5D870125BC08}" presName="compositeShape" presStyleCnt="0">
        <dgm:presLayoutVars>
          <dgm:chMax val="7"/>
          <dgm:dir/>
          <dgm:resizeHandles val="exact"/>
        </dgm:presLayoutVars>
      </dgm:prSet>
      <dgm:spPr/>
    </dgm:pt>
    <dgm:pt modelId="{8A26DA25-E2D8-4BE8-96F6-A240CB54E726}" type="pres">
      <dgm:prSet presAssocID="{CAA5CC71-A42E-4D76-80BD-A878C9072674}" presName="circ1" presStyleLbl="vennNode1" presStyleIdx="0" presStyleCnt="2" custScaleX="148122"/>
      <dgm:spPr/>
      <dgm:t>
        <a:bodyPr/>
        <a:lstStyle/>
        <a:p>
          <a:endParaRPr lang="de-DE"/>
        </a:p>
      </dgm:t>
    </dgm:pt>
    <dgm:pt modelId="{E7E8D37E-A923-4973-A1F4-18DE20CEEFE5}" type="pres">
      <dgm:prSet presAssocID="{CAA5CC71-A42E-4D76-80BD-A878C907267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0251B9-6CBC-4849-98B8-3EE9B72AC159}" type="pres">
      <dgm:prSet presAssocID="{671F476A-914B-4AB2-97B6-9A575726FDD9}" presName="circ2" presStyleLbl="vennNode1" presStyleIdx="1" presStyleCnt="2" custScaleX="148122"/>
      <dgm:spPr/>
      <dgm:t>
        <a:bodyPr/>
        <a:lstStyle/>
        <a:p>
          <a:endParaRPr lang="de-DE"/>
        </a:p>
      </dgm:t>
    </dgm:pt>
    <dgm:pt modelId="{81F0297A-498D-4682-BA3B-49E640AC76F3}" type="pres">
      <dgm:prSet presAssocID="{671F476A-914B-4AB2-97B6-9A575726FD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72A6680-83F1-41AF-B1D9-414F71182CF1}" srcId="{9B66BBAA-9B11-43DB-869B-5D870125BC08}" destId="{CAA5CC71-A42E-4D76-80BD-A878C9072674}" srcOrd="0" destOrd="0" parTransId="{B12CC855-D67F-436C-8835-9E48D92F9BCD}" sibTransId="{A657A0CF-B875-4365-8E92-77EA436455D7}"/>
    <dgm:cxn modelId="{56519003-1D24-4254-A821-2315E46A6137}" type="presOf" srcId="{671F476A-914B-4AB2-97B6-9A575726FDD9}" destId="{F30251B9-6CBC-4849-98B8-3EE9B72AC159}" srcOrd="0" destOrd="0" presId="urn:microsoft.com/office/officeart/2005/8/layout/venn1"/>
    <dgm:cxn modelId="{1043C492-A6D1-4E2C-AFCF-87DCFAB71A72}" type="presOf" srcId="{CAA5CC71-A42E-4D76-80BD-A878C9072674}" destId="{8A26DA25-E2D8-4BE8-96F6-A240CB54E726}" srcOrd="0" destOrd="0" presId="urn:microsoft.com/office/officeart/2005/8/layout/venn1"/>
    <dgm:cxn modelId="{3C109E1B-A2B0-44BE-966F-DEF0BE571832}" type="presOf" srcId="{9B66BBAA-9B11-43DB-869B-5D870125BC08}" destId="{B1CC7BAB-05A2-4066-A8D1-A591DB98C7AD}" srcOrd="0" destOrd="0" presId="urn:microsoft.com/office/officeart/2005/8/layout/venn1"/>
    <dgm:cxn modelId="{82045497-BDD4-4038-BD73-41DE4F89B6A1}" type="presOf" srcId="{671F476A-914B-4AB2-97B6-9A575726FDD9}" destId="{81F0297A-498D-4682-BA3B-49E640AC76F3}" srcOrd="1" destOrd="0" presId="urn:microsoft.com/office/officeart/2005/8/layout/venn1"/>
    <dgm:cxn modelId="{C45001C4-D892-44E3-9814-72F2B8DA62A0}" type="presOf" srcId="{CAA5CC71-A42E-4D76-80BD-A878C9072674}" destId="{E7E8D37E-A923-4973-A1F4-18DE20CEEFE5}" srcOrd="1" destOrd="0" presId="urn:microsoft.com/office/officeart/2005/8/layout/venn1"/>
    <dgm:cxn modelId="{04D50E26-DA1E-4485-986F-49B0B0205EA0}" srcId="{9B66BBAA-9B11-43DB-869B-5D870125BC08}" destId="{671F476A-914B-4AB2-97B6-9A575726FDD9}" srcOrd="1" destOrd="0" parTransId="{7F529EAF-C067-41FD-AF51-F91ACBE61B66}" sibTransId="{E544DF80-CB74-48AE-9239-0EFB25BA89DF}"/>
    <dgm:cxn modelId="{D8AB8340-C621-4188-A086-E1076AE2123D}" type="presParOf" srcId="{B1CC7BAB-05A2-4066-A8D1-A591DB98C7AD}" destId="{8A26DA25-E2D8-4BE8-96F6-A240CB54E726}" srcOrd="0" destOrd="0" presId="urn:microsoft.com/office/officeart/2005/8/layout/venn1"/>
    <dgm:cxn modelId="{EB7837B1-C8BC-4300-9692-60E6B995F58E}" type="presParOf" srcId="{B1CC7BAB-05A2-4066-A8D1-A591DB98C7AD}" destId="{E7E8D37E-A923-4973-A1F4-18DE20CEEFE5}" srcOrd="1" destOrd="0" presId="urn:microsoft.com/office/officeart/2005/8/layout/venn1"/>
    <dgm:cxn modelId="{8F9FD10F-7CAF-40FF-B0C3-206F038383EA}" type="presParOf" srcId="{B1CC7BAB-05A2-4066-A8D1-A591DB98C7AD}" destId="{F30251B9-6CBC-4849-98B8-3EE9B72AC159}" srcOrd="2" destOrd="0" presId="urn:microsoft.com/office/officeart/2005/8/layout/venn1"/>
    <dgm:cxn modelId="{BD318949-599E-4058-89D2-910345A752E6}" type="presParOf" srcId="{B1CC7BAB-05A2-4066-A8D1-A591DB98C7AD}" destId="{81F0297A-498D-4682-BA3B-49E640AC76F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6BBAA-9B11-43DB-869B-5D870125BC08}" type="doc">
      <dgm:prSet loTypeId="urn:microsoft.com/office/officeart/2005/8/layout/venn1" loCatId="relationship" qsTypeId="urn:microsoft.com/office/officeart/2005/8/quickstyle/simple1" qsCatId="simple" csTypeId="urn:microsoft.com/office/officeart/2005/8/colors/accent1_2" csCatId="accent1" phldr="1"/>
      <dgm:spPr/>
    </dgm:pt>
    <dgm:pt modelId="{CAA5CC71-A42E-4D76-80BD-A878C9072674}">
      <dgm:prSet phldrT="[Text]"/>
      <dgm:spPr>
        <a:solidFill>
          <a:srgbClr val="0067B2">
            <a:alpha val="10196"/>
          </a:srgbClr>
        </a:solidFill>
      </dgm:spPr>
      <dgm:t>
        <a:bodyPr/>
        <a:lstStyle/>
        <a:p>
          <a:endParaRPr lang="de-DE" dirty="0"/>
        </a:p>
      </dgm:t>
    </dgm:pt>
    <dgm:pt modelId="{B12CC855-D67F-436C-8835-9E48D92F9BCD}" type="parTrans" cxnId="{972A6680-83F1-41AF-B1D9-414F71182CF1}">
      <dgm:prSet/>
      <dgm:spPr/>
      <dgm:t>
        <a:bodyPr/>
        <a:lstStyle/>
        <a:p>
          <a:endParaRPr lang="de-DE"/>
        </a:p>
      </dgm:t>
    </dgm:pt>
    <dgm:pt modelId="{A657A0CF-B875-4365-8E92-77EA436455D7}" type="sibTrans" cxnId="{972A6680-83F1-41AF-B1D9-414F71182CF1}">
      <dgm:prSet/>
      <dgm:spPr/>
      <dgm:t>
        <a:bodyPr/>
        <a:lstStyle/>
        <a:p>
          <a:endParaRPr lang="de-DE"/>
        </a:p>
      </dgm:t>
    </dgm:pt>
    <dgm:pt modelId="{671F476A-914B-4AB2-97B6-9A575726FDD9}">
      <dgm:prSet phldrT="[Text]"/>
      <dgm:spPr>
        <a:solidFill>
          <a:srgbClr val="F8AE27">
            <a:alpha val="50196"/>
          </a:srgbClr>
        </a:solidFill>
        <a:effectLst>
          <a:glow rad="63500">
            <a:schemeClr val="accent6">
              <a:satMod val="175000"/>
              <a:alpha val="40000"/>
            </a:schemeClr>
          </a:glow>
        </a:effectLst>
      </dgm:spPr>
      <dgm:t>
        <a:bodyPr/>
        <a:lstStyle/>
        <a:p>
          <a:endParaRPr lang="de-DE" dirty="0"/>
        </a:p>
      </dgm:t>
    </dgm:pt>
    <dgm:pt modelId="{7F529EAF-C067-41FD-AF51-F91ACBE61B66}" type="parTrans" cxnId="{04D50E26-DA1E-4485-986F-49B0B0205EA0}">
      <dgm:prSet/>
      <dgm:spPr/>
      <dgm:t>
        <a:bodyPr/>
        <a:lstStyle/>
        <a:p>
          <a:endParaRPr lang="de-DE"/>
        </a:p>
      </dgm:t>
    </dgm:pt>
    <dgm:pt modelId="{E544DF80-CB74-48AE-9239-0EFB25BA89DF}" type="sibTrans" cxnId="{04D50E26-DA1E-4485-986F-49B0B0205EA0}">
      <dgm:prSet/>
      <dgm:spPr/>
      <dgm:t>
        <a:bodyPr/>
        <a:lstStyle/>
        <a:p>
          <a:endParaRPr lang="de-DE"/>
        </a:p>
      </dgm:t>
    </dgm:pt>
    <dgm:pt modelId="{B1CC7BAB-05A2-4066-A8D1-A591DB98C7AD}" type="pres">
      <dgm:prSet presAssocID="{9B66BBAA-9B11-43DB-869B-5D870125BC08}" presName="compositeShape" presStyleCnt="0">
        <dgm:presLayoutVars>
          <dgm:chMax val="7"/>
          <dgm:dir/>
          <dgm:resizeHandles val="exact"/>
        </dgm:presLayoutVars>
      </dgm:prSet>
      <dgm:spPr/>
    </dgm:pt>
    <dgm:pt modelId="{8A26DA25-E2D8-4BE8-96F6-A240CB54E726}" type="pres">
      <dgm:prSet presAssocID="{CAA5CC71-A42E-4D76-80BD-A878C9072674}" presName="circ1" presStyleLbl="vennNode1" presStyleIdx="0" presStyleCnt="2" custScaleX="148122" custLinFactNeighborX="7729" custLinFactNeighborY="5303"/>
      <dgm:spPr/>
      <dgm:t>
        <a:bodyPr/>
        <a:lstStyle/>
        <a:p>
          <a:endParaRPr lang="de-DE"/>
        </a:p>
      </dgm:t>
    </dgm:pt>
    <dgm:pt modelId="{E7E8D37E-A923-4973-A1F4-18DE20CEEFE5}" type="pres">
      <dgm:prSet presAssocID="{CAA5CC71-A42E-4D76-80BD-A878C907267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F30251B9-6CBC-4849-98B8-3EE9B72AC159}" type="pres">
      <dgm:prSet presAssocID="{671F476A-914B-4AB2-97B6-9A575726FDD9}" presName="circ2" presStyleLbl="vennNode1" presStyleIdx="1" presStyleCnt="2" custScaleX="148122" custLinFactNeighborX="7729" custLinFactNeighborY="5303"/>
      <dgm:spPr/>
      <dgm:t>
        <a:bodyPr/>
        <a:lstStyle/>
        <a:p>
          <a:endParaRPr lang="de-DE"/>
        </a:p>
      </dgm:t>
    </dgm:pt>
    <dgm:pt modelId="{81F0297A-498D-4682-BA3B-49E640AC76F3}" type="pres">
      <dgm:prSet presAssocID="{671F476A-914B-4AB2-97B6-9A575726FDD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de-DE"/>
        </a:p>
      </dgm:t>
    </dgm:pt>
  </dgm:ptLst>
  <dgm:cxnLst>
    <dgm:cxn modelId="{972A6680-83F1-41AF-B1D9-414F71182CF1}" srcId="{9B66BBAA-9B11-43DB-869B-5D870125BC08}" destId="{CAA5CC71-A42E-4D76-80BD-A878C9072674}" srcOrd="0" destOrd="0" parTransId="{B12CC855-D67F-436C-8835-9E48D92F9BCD}" sibTransId="{A657A0CF-B875-4365-8E92-77EA436455D7}"/>
    <dgm:cxn modelId="{56519003-1D24-4254-A821-2315E46A6137}" type="presOf" srcId="{671F476A-914B-4AB2-97B6-9A575726FDD9}" destId="{F30251B9-6CBC-4849-98B8-3EE9B72AC159}" srcOrd="0" destOrd="0" presId="urn:microsoft.com/office/officeart/2005/8/layout/venn1"/>
    <dgm:cxn modelId="{1043C492-A6D1-4E2C-AFCF-87DCFAB71A72}" type="presOf" srcId="{CAA5CC71-A42E-4D76-80BD-A878C9072674}" destId="{8A26DA25-E2D8-4BE8-96F6-A240CB54E726}" srcOrd="0" destOrd="0" presId="urn:microsoft.com/office/officeart/2005/8/layout/venn1"/>
    <dgm:cxn modelId="{82045497-BDD4-4038-BD73-41DE4F89B6A1}" type="presOf" srcId="{671F476A-914B-4AB2-97B6-9A575726FDD9}" destId="{81F0297A-498D-4682-BA3B-49E640AC76F3}" srcOrd="1" destOrd="0" presId="urn:microsoft.com/office/officeart/2005/8/layout/venn1"/>
    <dgm:cxn modelId="{3C109E1B-A2B0-44BE-966F-DEF0BE571832}" type="presOf" srcId="{9B66BBAA-9B11-43DB-869B-5D870125BC08}" destId="{B1CC7BAB-05A2-4066-A8D1-A591DB98C7AD}" srcOrd="0" destOrd="0" presId="urn:microsoft.com/office/officeart/2005/8/layout/venn1"/>
    <dgm:cxn modelId="{C45001C4-D892-44E3-9814-72F2B8DA62A0}" type="presOf" srcId="{CAA5CC71-A42E-4D76-80BD-A878C9072674}" destId="{E7E8D37E-A923-4973-A1F4-18DE20CEEFE5}" srcOrd="1" destOrd="0" presId="urn:microsoft.com/office/officeart/2005/8/layout/venn1"/>
    <dgm:cxn modelId="{04D50E26-DA1E-4485-986F-49B0B0205EA0}" srcId="{9B66BBAA-9B11-43DB-869B-5D870125BC08}" destId="{671F476A-914B-4AB2-97B6-9A575726FDD9}" srcOrd="1" destOrd="0" parTransId="{7F529EAF-C067-41FD-AF51-F91ACBE61B66}" sibTransId="{E544DF80-CB74-48AE-9239-0EFB25BA89DF}"/>
    <dgm:cxn modelId="{D8AB8340-C621-4188-A086-E1076AE2123D}" type="presParOf" srcId="{B1CC7BAB-05A2-4066-A8D1-A591DB98C7AD}" destId="{8A26DA25-E2D8-4BE8-96F6-A240CB54E726}" srcOrd="0" destOrd="0" presId="urn:microsoft.com/office/officeart/2005/8/layout/venn1"/>
    <dgm:cxn modelId="{EB7837B1-C8BC-4300-9692-60E6B995F58E}" type="presParOf" srcId="{B1CC7BAB-05A2-4066-A8D1-A591DB98C7AD}" destId="{E7E8D37E-A923-4973-A1F4-18DE20CEEFE5}" srcOrd="1" destOrd="0" presId="urn:microsoft.com/office/officeart/2005/8/layout/venn1"/>
    <dgm:cxn modelId="{8F9FD10F-7CAF-40FF-B0C3-206F038383EA}" type="presParOf" srcId="{B1CC7BAB-05A2-4066-A8D1-A591DB98C7AD}" destId="{F30251B9-6CBC-4849-98B8-3EE9B72AC159}" srcOrd="2" destOrd="0" presId="urn:microsoft.com/office/officeart/2005/8/layout/venn1"/>
    <dgm:cxn modelId="{BD318949-599E-4058-89D2-910345A752E6}" type="presParOf" srcId="{B1CC7BAB-05A2-4066-A8D1-A591DB98C7AD}" destId="{81F0297A-498D-4682-BA3B-49E640AC76F3}" srcOrd="3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6DA25-E2D8-4BE8-96F6-A240CB54E726}">
      <dsp:nvSpPr>
        <dsp:cNvPr id="0" name=""/>
        <dsp:cNvSpPr/>
      </dsp:nvSpPr>
      <dsp:spPr>
        <a:xfrm>
          <a:off x="-621203" y="312358"/>
          <a:ext cx="4599098" cy="3104939"/>
        </a:xfrm>
        <a:prstGeom prst="ellipse">
          <a:avLst/>
        </a:prstGeom>
        <a:solidFill>
          <a:srgbClr val="0067B2">
            <a:alpha val="5019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21012" y="678497"/>
        <a:ext cx="2651732" cy="2372661"/>
      </dsp:txXfrm>
    </dsp:sp>
    <dsp:sp modelId="{F30251B9-6CBC-4849-98B8-3EE9B72AC159}">
      <dsp:nvSpPr>
        <dsp:cNvPr id="0" name=""/>
        <dsp:cNvSpPr/>
      </dsp:nvSpPr>
      <dsp:spPr>
        <a:xfrm>
          <a:off x="1616590" y="312358"/>
          <a:ext cx="4599098" cy="3104939"/>
        </a:xfrm>
        <a:prstGeom prst="ellipse">
          <a:avLst/>
        </a:prstGeom>
        <a:solidFill>
          <a:srgbClr val="F8AE27">
            <a:alpha val="5019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2921739" y="678497"/>
        <a:ext cx="2651732" cy="23726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6DA25-E2D8-4BE8-96F6-A240CB54E726}">
      <dsp:nvSpPr>
        <dsp:cNvPr id="0" name=""/>
        <dsp:cNvSpPr/>
      </dsp:nvSpPr>
      <dsp:spPr>
        <a:xfrm>
          <a:off x="-461212" y="231910"/>
          <a:ext cx="3414597" cy="2305260"/>
        </a:xfrm>
        <a:prstGeom prst="ellipse">
          <a:avLst/>
        </a:prstGeom>
        <a:solidFill>
          <a:srgbClr val="0067B2">
            <a:alpha val="5019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101600">
            <a:schemeClr val="accent1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15601" y="503750"/>
        <a:ext cx="1968776" cy="1761580"/>
      </dsp:txXfrm>
    </dsp:sp>
    <dsp:sp modelId="{F30251B9-6CBC-4849-98B8-3EE9B72AC159}">
      <dsp:nvSpPr>
        <dsp:cNvPr id="0" name=""/>
        <dsp:cNvSpPr/>
      </dsp:nvSpPr>
      <dsp:spPr>
        <a:xfrm>
          <a:off x="1200236" y="231910"/>
          <a:ext cx="3414597" cy="2305260"/>
        </a:xfrm>
        <a:prstGeom prst="ellipse">
          <a:avLst/>
        </a:prstGeom>
        <a:solidFill>
          <a:srgbClr val="F8AE27">
            <a:alpha val="1019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2169244" y="503750"/>
        <a:ext cx="1968776" cy="17615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A26DA25-E2D8-4BE8-96F6-A240CB54E726}">
      <dsp:nvSpPr>
        <dsp:cNvPr id="0" name=""/>
        <dsp:cNvSpPr/>
      </dsp:nvSpPr>
      <dsp:spPr>
        <a:xfrm>
          <a:off x="-284789" y="356349"/>
          <a:ext cx="3435719" cy="2319519"/>
        </a:xfrm>
        <a:prstGeom prst="ellipse">
          <a:avLst/>
        </a:prstGeom>
        <a:solidFill>
          <a:srgbClr val="0067B2">
            <a:alpha val="1019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194973" y="629870"/>
        <a:ext cx="1980955" cy="1772477"/>
      </dsp:txXfrm>
    </dsp:sp>
    <dsp:sp modelId="{F30251B9-6CBC-4849-98B8-3EE9B72AC159}">
      <dsp:nvSpPr>
        <dsp:cNvPr id="0" name=""/>
        <dsp:cNvSpPr/>
      </dsp:nvSpPr>
      <dsp:spPr>
        <a:xfrm>
          <a:off x="1207660" y="356349"/>
          <a:ext cx="3435719" cy="2319519"/>
        </a:xfrm>
        <a:prstGeom prst="ellipse">
          <a:avLst/>
        </a:prstGeom>
        <a:solidFill>
          <a:srgbClr val="F8AE27">
            <a:alpha val="50196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glow rad="63500">
            <a:schemeClr val="accent6">
              <a:satMod val="175000"/>
              <a:alpha val="40000"/>
            </a:schemeClr>
          </a:glo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6500" kern="1200" dirty="0"/>
        </a:p>
      </dsp:txBody>
      <dsp:txXfrm>
        <a:off x="2182662" y="629870"/>
        <a:ext cx="1980955" cy="177247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2890257" cy="496575"/>
          </a:xfrm>
          <a:prstGeom prst="rect">
            <a:avLst/>
          </a:prstGeom>
        </p:spPr>
        <p:txBody>
          <a:bodyPr vert="horz" lIns="93109" tIns="46554" rIns="93109" bIns="4655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777241" y="2"/>
            <a:ext cx="2890257" cy="496575"/>
          </a:xfrm>
          <a:prstGeom prst="rect">
            <a:avLst/>
          </a:prstGeom>
        </p:spPr>
        <p:txBody>
          <a:bodyPr vert="horz" lIns="93109" tIns="46554" rIns="93109" bIns="46554" rtlCol="0"/>
          <a:lstStyle>
            <a:lvl1pPr algn="r">
              <a:defRPr sz="1300"/>
            </a:lvl1pPr>
          </a:lstStyle>
          <a:p>
            <a:fld id="{9FF8EAED-A258-475E-A4B6-CF1A79E1BF75}" type="datetimeFigureOut">
              <a:rPr lang="de-DE" smtClean="0"/>
              <a:t>24.07.2019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3" y="9428453"/>
            <a:ext cx="2890257" cy="496575"/>
          </a:xfrm>
          <a:prstGeom prst="rect">
            <a:avLst/>
          </a:prstGeom>
        </p:spPr>
        <p:txBody>
          <a:bodyPr vert="horz" lIns="93109" tIns="46554" rIns="93109" bIns="4655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777241" y="9428453"/>
            <a:ext cx="2890257" cy="496575"/>
          </a:xfrm>
          <a:prstGeom prst="rect">
            <a:avLst/>
          </a:prstGeom>
        </p:spPr>
        <p:txBody>
          <a:bodyPr vert="horz" lIns="93109" tIns="46554" rIns="93109" bIns="46554" rtlCol="0" anchor="b"/>
          <a:lstStyle>
            <a:lvl1pPr algn="r">
              <a:defRPr sz="1300"/>
            </a:lvl1pPr>
          </a:lstStyle>
          <a:p>
            <a:fld id="{C97025D9-69C6-4A30-BEB2-DCB3FEF148EC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2762111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2" y="2"/>
            <a:ext cx="2889938" cy="496332"/>
          </a:xfrm>
          <a:prstGeom prst="rect">
            <a:avLst/>
          </a:prstGeom>
        </p:spPr>
        <p:txBody>
          <a:bodyPr vert="horz" lIns="93109" tIns="46554" rIns="93109" bIns="4655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777608" y="2"/>
            <a:ext cx="2889938" cy="496332"/>
          </a:xfrm>
          <a:prstGeom prst="rect">
            <a:avLst/>
          </a:prstGeom>
        </p:spPr>
        <p:txBody>
          <a:bodyPr vert="horz" lIns="93109" tIns="46554" rIns="93109" bIns="46554" rtlCol="0"/>
          <a:lstStyle>
            <a:lvl1pPr algn="r">
              <a:defRPr sz="1300"/>
            </a:lvl1pPr>
          </a:lstStyle>
          <a:p>
            <a:fld id="{82836A0A-6672-46C7-9ABE-B1C2C091CBBF}" type="datetimeFigureOut">
              <a:rPr lang="de-DE" smtClean="0"/>
              <a:t>24.07.2019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5400" y="744538"/>
            <a:ext cx="6618288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09" tIns="46554" rIns="93109" bIns="4655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66909" y="4715155"/>
            <a:ext cx="5335270" cy="4466987"/>
          </a:xfrm>
          <a:prstGeom prst="rect">
            <a:avLst/>
          </a:prstGeom>
        </p:spPr>
        <p:txBody>
          <a:bodyPr vert="horz" lIns="93109" tIns="46554" rIns="93109" bIns="46554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2" y="9428584"/>
            <a:ext cx="2889938" cy="496332"/>
          </a:xfrm>
          <a:prstGeom prst="rect">
            <a:avLst/>
          </a:prstGeom>
        </p:spPr>
        <p:txBody>
          <a:bodyPr vert="horz" lIns="93109" tIns="46554" rIns="93109" bIns="4655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777608" y="9428584"/>
            <a:ext cx="2889938" cy="496332"/>
          </a:xfrm>
          <a:prstGeom prst="rect">
            <a:avLst/>
          </a:prstGeom>
        </p:spPr>
        <p:txBody>
          <a:bodyPr vert="horz" lIns="93109" tIns="46554" rIns="93109" bIns="46554" rtlCol="0" anchor="b"/>
          <a:lstStyle>
            <a:lvl1pPr algn="r">
              <a:defRPr sz="1300"/>
            </a:lvl1pPr>
          </a:lstStyle>
          <a:p>
            <a:fld id="{0C5A8957-2272-47E9-ACB7-BE704508C9C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6172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51088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64430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66030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Qualitative </a:t>
            </a:r>
            <a:r>
              <a:rPr lang="de-DE" dirty="0" err="1" smtClean="0"/>
              <a:t>analysis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653931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38557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Quantitative</a:t>
            </a:r>
            <a:r>
              <a:rPr lang="de-DE" baseline="0" dirty="0" smtClean="0"/>
              <a:t> </a:t>
            </a:r>
            <a:r>
              <a:rPr lang="de-DE" baseline="0" dirty="0" err="1" smtClean="0"/>
              <a:t>analysis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80760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Verweis auf 30 / 90min Versionen, da noch viele offene Fragen, insbesondere Begriffsdefinitionen</a:t>
            </a:r>
            <a:r>
              <a:rPr lang="de-DE" baseline="0" dirty="0" smtClean="0"/>
              <a:t> etc.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901738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25400" y="744538"/>
            <a:ext cx="6618288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70489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0919817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430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9023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07992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883257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18922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573804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sz="1100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C5A8957-2272-47E9-ACB7-BE704508C9C4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253796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1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00079" y="93516"/>
            <a:ext cx="9443404" cy="705807"/>
          </a:xfrm>
          <a:prstGeom prst="rect">
            <a:avLst/>
          </a:prstGeom>
        </p:spPr>
        <p:txBody>
          <a:bodyPr anchor="ctr" anchorCtr="0"/>
          <a:lstStyle>
            <a:lvl1pPr>
              <a:defRPr sz="2400" b="0">
                <a:solidFill>
                  <a:srgbClr val="0068B2"/>
                </a:solidFill>
              </a:defRPr>
            </a:lvl1pPr>
          </a:lstStyle>
          <a:p>
            <a:pPr lvl="0"/>
            <a:r>
              <a:rPr lang="de-DE" dirty="0"/>
              <a:t>Hier Titel</a:t>
            </a:r>
          </a:p>
        </p:txBody>
      </p:sp>
      <p:sp>
        <p:nvSpPr>
          <p:cNvPr id="13" name="Inhaltsplatzhalter 2"/>
          <p:cNvSpPr>
            <a:spLocks noGrp="1"/>
          </p:cNvSpPr>
          <p:nvPr>
            <p:ph idx="1" hasCustomPrompt="1"/>
          </p:nvPr>
        </p:nvSpPr>
        <p:spPr>
          <a:xfrm>
            <a:off x="383120" y="1029446"/>
            <a:ext cx="11420485" cy="553307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Tx/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11543308" y="6562528"/>
            <a:ext cx="48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68CFFE9-184D-E14F-862C-2AB934BE4B1A}" type="slidenum">
              <a:rPr lang="de-DE" sz="12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934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4402688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738733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6699264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7333174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890367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81149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720917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7184915"/>
      </p:ext>
    </p:extLst>
  </p:cSld>
  <p:clrMapOvr>
    <a:masterClrMapping/>
  </p:clrMapOvr>
  <p:hf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R188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2220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188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83120" y="1027115"/>
            <a:ext cx="11425765" cy="5534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FontTx/>
              <a:buNone/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8" name="Rechteck 7"/>
          <p:cNvSpPr/>
          <p:nvPr userDrawn="1"/>
        </p:nvSpPr>
        <p:spPr>
          <a:xfrm>
            <a:off x="11543308" y="6561120"/>
            <a:ext cx="48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68CFFE9-184D-E14F-862C-2AB934BE4B1A}" type="slidenum">
              <a:rPr lang="de-DE" sz="12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9697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188 2 Spalten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356020" y="1025468"/>
            <a:ext cx="5447661" cy="5541307"/>
          </a:xfrm>
          <a:prstGeom prst="rect">
            <a:avLst/>
          </a:prstGeom>
          <a:solidFill>
            <a:srgbClr val="8EBAE5"/>
          </a:solidFill>
        </p:spPr>
        <p:txBody>
          <a:bodyPr>
            <a:normAutofit/>
          </a:bodyPr>
          <a:lstStyle>
            <a:lvl1pPr marL="434250" indent="0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Tx/>
              <a:buNone/>
              <a:tabLst>
                <a:tab pos="4216400" algn="l"/>
              </a:tabLst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249238" indent="0">
              <a:spcBef>
                <a:spcPts val="200"/>
              </a:spcBef>
              <a:buNone/>
              <a:defRPr sz="1400"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 </a:t>
            </a:r>
          </a:p>
          <a:p>
            <a:pPr lvl="0"/>
            <a:endParaRPr lang="de-DE" dirty="0"/>
          </a:p>
        </p:txBody>
      </p:sp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86800" y="1026700"/>
            <a:ext cx="5622085" cy="5540077"/>
          </a:xfrm>
          <a:prstGeom prst="rect">
            <a:avLst/>
          </a:prstGeom>
          <a:solidFill>
            <a:srgbClr val="8EBAE5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Tx/>
              <a:buNone/>
              <a:tabLst>
                <a:tab pos="4216400" algn="l"/>
              </a:tabLst>
              <a:defRPr sz="2000" baseline="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defRPr sz="1400">
                <a:solidFill>
                  <a:schemeClr val="bg1">
                    <a:lumMod val="95000"/>
                  </a:schemeClr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7" name="Rechteck 6"/>
          <p:cNvSpPr/>
          <p:nvPr userDrawn="1"/>
        </p:nvSpPr>
        <p:spPr>
          <a:xfrm>
            <a:off x="11546700" y="6012278"/>
            <a:ext cx="48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68CFFE9-184D-E14F-862C-2AB934BE4B1A}" type="slidenum">
              <a:rPr lang="de-DE" sz="12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Rechteck 8"/>
          <p:cNvSpPr/>
          <p:nvPr userDrawn="1"/>
        </p:nvSpPr>
        <p:spPr>
          <a:xfrm>
            <a:off x="11543308" y="6562528"/>
            <a:ext cx="48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68CFFE9-184D-E14F-862C-2AB934BE4B1A}" type="slidenum">
              <a:rPr lang="de-DE" sz="12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Titel 1"/>
          <p:cNvSpPr>
            <a:spLocks noGrp="1"/>
          </p:cNvSpPr>
          <p:nvPr>
            <p:ph type="title" hasCustomPrompt="1"/>
          </p:nvPr>
        </p:nvSpPr>
        <p:spPr>
          <a:xfrm>
            <a:off x="400079" y="93516"/>
            <a:ext cx="9443404" cy="705807"/>
          </a:xfrm>
          <a:prstGeom prst="rect">
            <a:avLst/>
          </a:prstGeom>
        </p:spPr>
        <p:txBody>
          <a:bodyPr anchor="ctr" anchorCtr="0"/>
          <a:lstStyle>
            <a:lvl1pPr>
              <a:defRPr sz="2400" b="0">
                <a:solidFill>
                  <a:srgbClr val="0068B2"/>
                </a:solidFill>
              </a:defRPr>
            </a:lvl1pPr>
          </a:lstStyle>
          <a:p>
            <a:pPr lvl="0"/>
            <a:r>
              <a:rPr lang="de-DE" dirty="0"/>
              <a:t>Hier Titel</a:t>
            </a:r>
          </a:p>
        </p:txBody>
      </p:sp>
      <p:sp>
        <p:nvSpPr>
          <p:cNvPr id="8" name="Rechteck 7"/>
          <p:cNvSpPr/>
          <p:nvPr userDrawn="1"/>
        </p:nvSpPr>
        <p:spPr>
          <a:xfrm>
            <a:off x="383118" y="6562528"/>
            <a:ext cx="3212290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>
                <a:latin typeface="Arial" charset="0"/>
                <a:ea typeface="Arial" charset="0"/>
                <a:cs typeface="Arial" charset="0"/>
              </a:rPr>
              <a:t>4.</a:t>
            </a:r>
            <a:r>
              <a:rPr lang="de-DE" sz="1200" baseline="0" dirty="0">
                <a:latin typeface="Arial" charset="0"/>
                <a:ea typeface="Arial" charset="0"/>
                <a:cs typeface="Arial" charset="0"/>
              </a:rPr>
              <a:t> Vollversammlung</a:t>
            </a:r>
            <a:r>
              <a:rPr lang="de-DE" sz="1200" dirty="0">
                <a:latin typeface="Arial" charset="0"/>
                <a:ea typeface="Arial" charset="0"/>
                <a:cs typeface="Arial" charset="0"/>
              </a:rPr>
              <a:t>,</a:t>
            </a:r>
            <a:r>
              <a:rPr lang="de-DE" sz="1200" baseline="0" dirty="0">
                <a:latin typeface="Arial" charset="0"/>
                <a:ea typeface="Arial" charset="0"/>
                <a:cs typeface="Arial" charset="0"/>
              </a:rPr>
              <a:t> 14./15. November 2018</a:t>
            </a:r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21015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188 2 Spalten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6188767" y="1032499"/>
            <a:ext cx="5620119" cy="5534274"/>
          </a:xfrm>
          <a:prstGeom prst="rect">
            <a:avLst/>
          </a:prstGeom>
          <a:solidFill>
            <a:srgbClr val="D2D2D2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Tx/>
              <a:buNone/>
              <a:tabLst>
                <a:tab pos="4216400" algn="l"/>
              </a:tabLst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4" hasCustomPrompt="1"/>
          </p:nvPr>
        </p:nvSpPr>
        <p:spPr>
          <a:xfrm>
            <a:off x="369942" y="1022913"/>
            <a:ext cx="5421263" cy="5543860"/>
          </a:xfrm>
          <a:prstGeom prst="rect">
            <a:avLst/>
          </a:prstGeom>
          <a:solidFill>
            <a:srgbClr val="D2D2D2"/>
          </a:solidFill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Tx/>
              <a:buNone/>
              <a:tabLst>
                <a:tab pos="4216400" algn="l"/>
              </a:tabLst>
              <a:defRPr sz="20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46088" indent="-196850">
              <a:spcBef>
                <a:spcPts val="200"/>
              </a:spcBef>
              <a:defRPr sz="1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11543308" y="6562528"/>
            <a:ext cx="48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68CFFE9-184D-E14F-862C-2AB934BE4B1A}" type="slidenum">
              <a:rPr lang="de-DE" sz="12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0079" y="93516"/>
            <a:ext cx="9443404" cy="705807"/>
          </a:xfrm>
          <a:prstGeom prst="rect">
            <a:avLst/>
          </a:prstGeom>
        </p:spPr>
        <p:txBody>
          <a:bodyPr anchor="ctr" anchorCtr="0"/>
          <a:lstStyle>
            <a:lvl1pPr>
              <a:defRPr sz="2400" b="0">
                <a:solidFill>
                  <a:srgbClr val="0068B2"/>
                </a:solidFill>
              </a:defRPr>
            </a:lvl1pPr>
          </a:lstStyle>
          <a:p>
            <a:pPr lvl="0"/>
            <a:r>
              <a:rPr lang="de-DE" dirty="0"/>
              <a:t>Hier Titel</a:t>
            </a:r>
          </a:p>
        </p:txBody>
      </p:sp>
    </p:spTree>
    <p:extLst>
      <p:ext uri="{BB962C8B-B14F-4D97-AF65-F5344CB8AC3E}">
        <p14:creationId xmlns:p14="http://schemas.microsoft.com/office/powerpoint/2010/main" val="18385043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188 Sondereinzü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2"/>
          <p:cNvSpPr>
            <a:spLocks noGrp="1"/>
          </p:cNvSpPr>
          <p:nvPr>
            <p:ph idx="13" hasCustomPrompt="1"/>
          </p:nvPr>
        </p:nvSpPr>
        <p:spPr>
          <a:xfrm>
            <a:off x="6202020" y="1021053"/>
            <a:ext cx="5606865" cy="5545720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None/>
              <a:tabLst>
                <a:tab pos="4216400" algn="l"/>
              </a:tabLst>
              <a:defRPr sz="20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1pPr>
            <a:lvl2pPr marL="285750" indent="-285750">
              <a:spcBef>
                <a:spcPts val="200"/>
              </a:spcBef>
              <a:buFont typeface="Arial" pitchFamily="34" charset="0"/>
              <a:buChar char="•"/>
              <a:defRPr sz="160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13" name="Inhaltsplatzhalter 2"/>
          <p:cNvSpPr>
            <a:spLocks noGrp="1"/>
          </p:cNvSpPr>
          <p:nvPr>
            <p:ph idx="14" hasCustomPrompt="1"/>
          </p:nvPr>
        </p:nvSpPr>
        <p:spPr>
          <a:xfrm>
            <a:off x="383121" y="1025787"/>
            <a:ext cx="5394831" cy="5540986"/>
          </a:xfrm>
          <a:prstGeom prst="rect">
            <a:avLst/>
          </a:prstGeom>
          <a:noFill/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spcAft>
                <a:spcPts val="1000"/>
              </a:spcAft>
              <a:buFont typeface="Arial" pitchFamily="34" charset="0"/>
              <a:buNone/>
              <a:tabLst>
                <a:tab pos="4216400" algn="l"/>
              </a:tabLst>
              <a:defRPr sz="2000" baseline="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1pPr>
            <a:lvl2pPr marL="285750" indent="-285750">
              <a:spcBef>
                <a:spcPts val="200"/>
              </a:spcBef>
              <a:buFont typeface="Arial" pitchFamily="34" charset="0"/>
              <a:buChar char="•"/>
              <a:defRPr sz="1600">
                <a:solidFill>
                  <a:srgbClr val="565656"/>
                </a:solidFill>
                <a:latin typeface="Arial" pitchFamily="34" charset="0"/>
                <a:cs typeface="Arial" pitchFamily="34" charset="0"/>
              </a:defRPr>
            </a:lvl2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1"/>
            <a:endParaRPr lang="de-DE" dirty="0"/>
          </a:p>
          <a:p>
            <a:pPr lvl="0"/>
            <a:endParaRPr lang="de-DE" dirty="0"/>
          </a:p>
        </p:txBody>
      </p:sp>
      <p:sp>
        <p:nvSpPr>
          <p:cNvPr id="11" name="Rechteck 10"/>
          <p:cNvSpPr/>
          <p:nvPr userDrawn="1"/>
        </p:nvSpPr>
        <p:spPr>
          <a:xfrm>
            <a:off x="11543308" y="6562528"/>
            <a:ext cx="48397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068CFFE9-184D-E14F-862C-2AB934BE4B1A}" type="slidenum">
              <a:rPr lang="de-DE" sz="1200" smtClean="0">
                <a:latin typeface="Arial" charset="0"/>
                <a:ea typeface="Arial" charset="0"/>
                <a:cs typeface="Arial" charset="0"/>
              </a:rPr>
              <a:pPr/>
              <a:t>‹Nr.›</a:t>
            </a:fld>
            <a:endParaRPr lang="de-DE" sz="12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 hasCustomPrompt="1"/>
          </p:nvPr>
        </p:nvSpPr>
        <p:spPr>
          <a:xfrm>
            <a:off x="400079" y="93516"/>
            <a:ext cx="9443404" cy="705807"/>
          </a:xfrm>
          <a:prstGeom prst="rect">
            <a:avLst/>
          </a:prstGeom>
        </p:spPr>
        <p:txBody>
          <a:bodyPr anchor="ctr" anchorCtr="0"/>
          <a:lstStyle>
            <a:lvl1pPr>
              <a:defRPr sz="2400" b="0">
                <a:solidFill>
                  <a:srgbClr val="0068B2"/>
                </a:solidFill>
              </a:defRPr>
            </a:lvl1pPr>
          </a:lstStyle>
          <a:p>
            <a:pPr lvl="0"/>
            <a:r>
              <a:rPr lang="de-DE" dirty="0"/>
              <a:t>Hier Titel</a:t>
            </a:r>
          </a:p>
        </p:txBody>
      </p:sp>
    </p:spTree>
    <p:extLst>
      <p:ext uri="{BB962C8B-B14F-4D97-AF65-F5344CB8AC3E}">
        <p14:creationId xmlns:p14="http://schemas.microsoft.com/office/powerpoint/2010/main" val="843611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188 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63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1405634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656905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49443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tif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4.tiff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3.tiff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4"/>
          <p:cNvSpPr>
            <a:spLocks/>
          </p:cNvSpPr>
          <p:nvPr userDrawn="1"/>
        </p:nvSpPr>
        <p:spPr bwMode="auto">
          <a:xfrm>
            <a:off x="186817" y="870782"/>
            <a:ext cx="11839845" cy="45719"/>
          </a:xfrm>
          <a:custGeom>
            <a:avLst/>
            <a:gdLst>
              <a:gd name="T0" fmla="*/ 99 w 14400"/>
              <a:gd name="T1" fmla="*/ 14499 w 14400"/>
              <a:gd name="connsiteX0" fmla="*/ 0 w 9903"/>
              <a:gd name="connsiteY0" fmla="*/ 0 h 0"/>
              <a:gd name="connsiteX1" fmla="*/ 9903 w 9903"/>
              <a:gd name="connsiteY1" fmla="*/ -561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03">
                <a:moveTo>
                  <a:pt x="0" y="0"/>
                </a:moveTo>
                <a:cubicBezTo>
                  <a:pt x="3333" y="0"/>
                  <a:pt x="6570" y="-5610"/>
                  <a:pt x="9903" y="-5610"/>
                </a:cubicBezTo>
              </a:path>
            </a:pathLst>
          </a:custGeom>
          <a:noFill/>
          <a:ln w="635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  <p:sp>
        <p:nvSpPr>
          <p:cNvPr id="4" name="Titelplatzhalter 3"/>
          <p:cNvSpPr>
            <a:spLocks noGrp="1"/>
          </p:cNvSpPr>
          <p:nvPr>
            <p:ph type="title"/>
          </p:nvPr>
        </p:nvSpPr>
        <p:spPr>
          <a:xfrm>
            <a:off x="838469" y="1060674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pic>
        <p:nvPicPr>
          <p:cNvPr id="13" name="Bild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318" y="119938"/>
            <a:ext cx="1013333" cy="615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842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5" r:id="rId5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spcBef>
          <a:spcPct val="0"/>
        </a:spcBef>
        <a:buNone/>
        <a:defRPr lang="de-DE" sz="1750" kern="1200" smtClean="0">
          <a:solidFill>
            <a:schemeClr val="tx1"/>
          </a:solidFill>
          <a:effectLst/>
          <a:latin typeface="Arial" pitchFamily="34" charset="0"/>
          <a:ea typeface="+mj-ea"/>
          <a:cs typeface="Arial" pitchFamily="34" charset="0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500"/>
        </a:spcBef>
        <a:spcAft>
          <a:spcPts val="1400"/>
        </a:spcAft>
        <a:buFont typeface="Arial" pitchFamily="34" charset="0"/>
        <a:buNone/>
        <a:defRPr sz="1600" kern="1200" baseline="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285750" indent="-285750" algn="l" defTabSz="914400" rtl="0" eaLnBrk="1" latinLnBrk="0" hangingPunct="1">
        <a:spcBef>
          <a:spcPct val="20000"/>
        </a:spcBef>
        <a:buFont typeface="Arial" pitchFamily="34" charset="0"/>
        <a:buChar char="•"/>
        <a:defRPr sz="1700" kern="1200" baseline="0">
          <a:solidFill>
            <a:srgbClr val="565656"/>
          </a:solidFill>
          <a:latin typeface="Arial" pitchFamily="34" charset="0"/>
          <a:ea typeface="+mn-ea"/>
          <a:cs typeface="Arial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 baseline="0">
          <a:solidFill>
            <a:srgbClr val="565656"/>
          </a:solidFill>
          <a:latin typeface="Arial" pitchFamily="34" charset="0"/>
          <a:ea typeface="+mn-ea"/>
          <a:cs typeface="Arial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 baseline="0">
          <a:solidFill>
            <a:srgbClr val="565656"/>
          </a:solidFill>
          <a:latin typeface="Arial" pitchFamily="34" charset="0"/>
          <a:ea typeface="+mn-ea"/>
          <a:cs typeface="Arial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 baseline="0">
          <a:solidFill>
            <a:srgbClr val="565656"/>
          </a:solidFill>
          <a:latin typeface="Arial" pitchFamily="34" charset="0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 6">
            <a:extLst>
              <a:ext uri="{FF2B5EF4-FFF2-40B4-BE49-F238E27FC236}">
                <a16:creationId xmlns:a16="http://schemas.microsoft.com/office/drawing/2014/main" id="{D90C054E-AC8E-0246-A9C5-D2D83939DA0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73887" y="230188"/>
            <a:ext cx="3152775" cy="403225"/>
          </a:xfrm>
          <a:prstGeom prst="rect">
            <a:avLst/>
          </a:prstGeom>
        </p:spPr>
      </p:pic>
      <p:pic>
        <p:nvPicPr>
          <p:cNvPr id="14" name="Bild 7">
            <a:extLst>
              <a:ext uri="{FF2B5EF4-FFF2-40B4-BE49-F238E27FC236}">
                <a16:creationId xmlns:a16="http://schemas.microsoft.com/office/drawing/2014/main" id="{7A5C6798-7991-AA47-AD8C-B4CFC473B11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7" y="109280"/>
            <a:ext cx="1422400" cy="685800"/>
          </a:xfrm>
          <a:prstGeom prst="rect">
            <a:avLst/>
          </a:prstGeom>
        </p:spPr>
      </p:pic>
      <p:pic>
        <p:nvPicPr>
          <p:cNvPr id="15" name="Bild 8">
            <a:extLst>
              <a:ext uri="{FF2B5EF4-FFF2-40B4-BE49-F238E27FC236}">
                <a16:creationId xmlns:a16="http://schemas.microsoft.com/office/drawing/2014/main" id="{13C78B74-4117-CD4B-A347-6192D78D2F8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" y="6118453"/>
            <a:ext cx="12018563" cy="734468"/>
          </a:xfrm>
          <a:prstGeom prst="rect">
            <a:avLst/>
          </a:prstGeom>
        </p:spPr>
      </p:pic>
      <p:sp>
        <p:nvSpPr>
          <p:cNvPr id="16" name="Freeform 4">
            <a:extLst>
              <a:ext uri="{FF2B5EF4-FFF2-40B4-BE49-F238E27FC236}">
                <a16:creationId xmlns:a16="http://schemas.microsoft.com/office/drawing/2014/main" id="{FA96A377-0303-7C42-98A9-961352828E4F}"/>
              </a:ext>
            </a:extLst>
          </p:cNvPr>
          <p:cNvSpPr>
            <a:spLocks/>
          </p:cNvSpPr>
          <p:nvPr userDrawn="1"/>
        </p:nvSpPr>
        <p:spPr bwMode="auto">
          <a:xfrm>
            <a:off x="186817" y="870782"/>
            <a:ext cx="11839845" cy="45719"/>
          </a:xfrm>
          <a:custGeom>
            <a:avLst/>
            <a:gdLst>
              <a:gd name="T0" fmla="*/ 99 w 14400"/>
              <a:gd name="T1" fmla="*/ 14499 w 14400"/>
              <a:gd name="connsiteX0" fmla="*/ 0 w 9903"/>
              <a:gd name="connsiteY0" fmla="*/ 0 h 0"/>
              <a:gd name="connsiteX1" fmla="*/ 9903 w 9903"/>
              <a:gd name="connsiteY1" fmla="*/ -561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03">
                <a:moveTo>
                  <a:pt x="0" y="0"/>
                </a:moveTo>
                <a:cubicBezTo>
                  <a:pt x="3333" y="0"/>
                  <a:pt x="6570" y="-5610"/>
                  <a:pt x="9903" y="-5610"/>
                </a:cubicBezTo>
              </a:path>
            </a:pathLst>
          </a:custGeom>
          <a:noFill/>
          <a:ln w="635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880359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
Zweite Ebene
Dritte Ebene
Vierte Ebene
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7/24/2019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‹Nr.›</a:t>
            </a:fld>
            <a:endParaRPr lang="en-US" dirty="0"/>
          </a:p>
        </p:txBody>
      </p:sp>
      <p:pic>
        <p:nvPicPr>
          <p:cNvPr id="7" name="Bild 6">
            <a:extLst>
              <a:ext uri="{FF2B5EF4-FFF2-40B4-BE49-F238E27FC236}">
                <a16:creationId xmlns:a16="http://schemas.microsoft.com/office/drawing/2014/main" id="{AC04A14E-8D10-5948-B1AF-6158DC452FC5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8873887" y="230188"/>
            <a:ext cx="3152775" cy="403225"/>
          </a:xfrm>
          <a:prstGeom prst="rect">
            <a:avLst/>
          </a:prstGeom>
        </p:spPr>
      </p:pic>
      <p:pic>
        <p:nvPicPr>
          <p:cNvPr id="8" name="Bild 7">
            <a:extLst>
              <a:ext uri="{FF2B5EF4-FFF2-40B4-BE49-F238E27FC236}">
                <a16:creationId xmlns:a16="http://schemas.microsoft.com/office/drawing/2014/main" id="{1FDA1A75-17DF-0D4B-A3E1-1EBCE3774BA9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047" y="109280"/>
            <a:ext cx="1422400" cy="685800"/>
          </a:xfrm>
          <a:prstGeom prst="rect">
            <a:avLst/>
          </a:prstGeom>
        </p:spPr>
      </p:pic>
      <p:pic>
        <p:nvPicPr>
          <p:cNvPr id="9" name="Bild 8">
            <a:extLst>
              <a:ext uri="{FF2B5EF4-FFF2-40B4-BE49-F238E27FC236}">
                <a16:creationId xmlns:a16="http://schemas.microsoft.com/office/drawing/2014/main" id="{ACBD3C0F-7786-8E4B-8E8D-0849D18DF13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10" y="6118453"/>
            <a:ext cx="12018563" cy="734468"/>
          </a:xfrm>
          <a:prstGeom prst="rect">
            <a:avLst/>
          </a:prstGeom>
        </p:spPr>
      </p:pic>
      <p:sp>
        <p:nvSpPr>
          <p:cNvPr id="10" name="Freeform 4">
            <a:extLst>
              <a:ext uri="{FF2B5EF4-FFF2-40B4-BE49-F238E27FC236}">
                <a16:creationId xmlns:a16="http://schemas.microsoft.com/office/drawing/2014/main" id="{6BEDBFB3-303D-DB45-9F90-2CA2D2802E36}"/>
              </a:ext>
            </a:extLst>
          </p:cNvPr>
          <p:cNvSpPr>
            <a:spLocks/>
          </p:cNvSpPr>
          <p:nvPr userDrawn="1"/>
        </p:nvSpPr>
        <p:spPr bwMode="auto">
          <a:xfrm>
            <a:off x="186817" y="870782"/>
            <a:ext cx="11839845" cy="45719"/>
          </a:xfrm>
          <a:custGeom>
            <a:avLst/>
            <a:gdLst>
              <a:gd name="T0" fmla="*/ 99 w 14400"/>
              <a:gd name="T1" fmla="*/ 14499 w 14400"/>
              <a:gd name="connsiteX0" fmla="*/ 0 w 9903"/>
              <a:gd name="connsiteY0" fmla="*/ 0 h 0"/>
              <a:gd name="connsiteX1" fmla="*/ 9903 w 9903"/>
              <a:gd name="connsiteY1" fmla="*/ -561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903">
                <a:moveTo>
                  <a:pt x="0" y="0"/>
                </a:moveTo>
                <a:cubicBezTo>
                  <a:pt x="3333" y="0"/>
                  <a:pt x="6570" y="-5610"/>
                  <a:pt x="9903" y="-5610"/>
                </a:cubicBezTo>
              </a:path>
            </a:pathLst>
          </a:custGeom>
          <a:noFill/>
          <a:ln w="6350">
            <a:solidFill>
              <a:schemeClr val="accent1">
                <a:lumMod val="75000"/>
              </a:schemeClr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 sz="1800"/>
          </a:p>
        </p:txBody>
      </p:sp>
    </p:spTree>
    <p:extLst>
      <p:ext uri="{BB962C8B-B14F-4D97-AF65-F5344CB8AC3E}">
        <p14:creationId xmlns:p14="http://schemas.microsoft.com/office/powerpoint/2010/main" val="9873116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6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microsoft.com/office/2007/relationships/hdphoto" Target="../media/hdphoto5.wdp"/><Relationship Id="rId10" Type="http://schemas.microsoft.com/office/2007/relationships/hdphoto" Target="../media/hdphoto6.wdp"/><Relationship Id="rId4" Type="http://schemas.openxmlformats.org/officeDocument/2006/relationships/image" Target="../media/image29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2.png"/><Relationship Id="rId5" Type="http://schemas.openxmlformats.org/officeDocument/2006/relationships/image" Target="../media/image9.tiff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t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4.png"/><Relationship Id="rId7" Type="http://schemas.microsoft.com/office/2007/relationships/hdphoto" Target="../media/hdphoto3.wdp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11" Type="http://schemas.openxmlformats.org/officeDocument/2006/relationships/image" Target="../media/image20.png"/><Relationship Id="rId5" Type="http://schemas.openxmlformats.org/officeDocument/2006/relationships/image" Target="../media/image13.tif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hdphoto" Target="../media/hdphoto4.wd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0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Bildergebnis fÃ¼r in a nutshel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650132" y="1778537"/>
            <a:ext cx="2857500" cy="285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el 1"/>
          <p:cNvSpPr txBox="1">
            <a:spLocks/>
          </p:cNvSpPr>
          <p:nvPr/>
        </p:nvSpPr>
        <p:spPr>
          <a:xfrm>
            <a:off x="1443210" y="2371897"/>
            <a:ext cx="8538990" cy="236819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spcBef>
                <a:spcPct val="0"/>
              </a:spcBef>
              <a:buNone/>
              <a:defRPr lang="de-DE" sz="1750" kern="1200" smtClean="0">
                <a:solidFill>
                  <a:schemeClr val="tx1"/>
                </a:solidFill>
                <a:effectLst/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pPr algn="r"/>
            <a:r>
              <a:rPr lang="de-DE" sz="2800" b="1" dirty="0" err="1" smtClean="0"/>
              <a:t>Damage</a:t>
            </a:r>
            <a:r>
              <a:rPr lang="de-DE" sz="2800" b="1" dirty="0" smtClean="0"/>
              <a:t> in </a:t>
            </a:r>
            <a:r>
              <a:rPr lang="de-DE" sz="2800" b="1" dirty="0" err="1" smtClean="0"/>
              <a:t>Metal</a:t>
            </a:r>
            <a:r>
              <a:rPr lang="de-DE" sz="2800" b="1" dirty="0" smtClean="0"/>
              <a:t> </a:t>
            </a:r>
            <a:r>
              <a:rPr lang="de-DE" sz="2800" b="1" dirty="0" err="1" smtClean="0"/>
              <a:t>Forming</a:t>
            </a:r>
            <a:r>
              <a:rPr lang="de-DE" sz="2800" b="1" dirty="0" smtClean="0"/>
              <a:t> </a:t>
            </a:r>
          </a:p>
          <a:p>
            <a:pPr algn="r"/>
            <a:endParaRPr lang="de-DE" sz="2800" b="1" dirty="0" smtClean="0"/>
          </a:p>
        </p:txBody>
      </p:sp>
      <p:sp>
        <p:nvSpPr>
          <p:cNvPr id="2" name="Textfeld 1"/>
          <p:cNvSpPr txBox="1"/>
          <p:nvPr/>
        </p:nvSpPr>
        <p:spPr>
          <a:xfrm>
            <a:off x="7882523" y="2904328"/>
            <a:ext cx="2099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A brief introduction</a:t>
            </a:r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819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Improving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</a:t>
            </a:r>
            <a:r>
              <a:rPr lang="de-DE" dirty="0"/>
              <a:t>Development Cycle</a:t>
            </a:r>
          </a:p>
        </p:txBody>
      </p:sp>
      <p:grpSp>
        <p:nvGrpSpPr>
          <p:cNvPr id="18" name="Gruppieren 23"/>
          <p:cNvGrpSpPr/>
          <p:nvPr/>
        </p:nvGrpSpPr>
        <p:grpSpPr>
          <a:xfrm>
            <a:off x="993209" y="2457450"/>
            <a:ext cx="9732578" cy="1938424"/>
            <a:chOff x="834046" y="2702745"/>
            <a:chExt cx="9054927" cy="1738116"/>
          </a:xfrm>
        </p:grpSpPr>
        <p:sp>
          <p:nvSpPr>
            <p:cNvPr id="19" name="Inhaltsplatzhalter 1"/>
            <p:cNvSpPr txBox="1">
              <a:spLocks/>
            </p:cNvSpPr>
            <p:nvPr/>
          </p:nvSpPr>
          <p:spPr>
            <a:xfrm>
              <a:off x="7718128" y="3165350"/>
              <a:ext cx="2170845" cy="976180"/>
            </a:xfrm>
            <a:prstGeom prst="rect">
              <a:avLst/>
            </a:prstGeom>
            <a:solidFill>
              <a:srgbClr val="0068B2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Component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known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safety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margin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/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improved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product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performance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1" name="Inhaltsplatzhalter 1"/>
            <p:cNvSpPr txBox="1">
              <a:spLocks/>
            </p:cNvSpPr>
            <p:nvPr/>
          </p:nvSpPr>
          <p:spPr>
            <a:xfrm>
              <a:off x="959977" y="2702745"/>
              <a:ext cx="1322772" cy="46163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noProof="0" dirty="0" smtClean="0">
                  <a:latin typeface="Arial" pitchFamily="34" charset="0"/>
                  <a:cs typeface="Arial" pitchFamily="34" charset="0"/>
                </a:rPr>
                <a:t>Material </a:t>
              </a:r>
              <a:r>
                <a:rPr lang="de-DE" sz="1600" noProof="0" dirty="0" err="1" smtClean="0">
                  <a:latin typeface="Arial" pitchFamily="34" charset="0"/>
                  <a:cs typeface="Arial" pitchFamily="34" charset="0"/>
                </a:rPr>
                <a:t>properties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Inhaltsplatzhalter 1"/>
            <p:cNvSpPr txBox="1">
              <a:spLocks/>
            </p:cNvSpPr>
            <p:nvPr/>
          </p:nvSpPr>
          <p:spPr>
            <a:xfrm>
              <a:off x="1755685" y="3364620"/>
              <a:ext cx="1328060" cy="467545"/>
            </a:xfrm>
            <a:prstGeom prst="rect">
              <a:avLst/>
            </a:prstGeom>
            <a:solidFill>
              <a:srgbClr val="0068B2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Design</a:t>
              </a: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Rechteck 22"/>
            <p:cNvSpPr/>
            <p:nvPr/>
          </p:nvSpPr>
          <p:spPr>
            <a:xfrm>
              <a:off x="7712211" y="3130117"/>
              <a:ext cx="2176762" cy="1003531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Pfeil nach unten 23"/>
            <p:cNvSpPr/>
            <p:nvPr/>
          </p:nvSpPr>
          <p:spPr>
            <a:xfrm>
              <a:off x="2067664" y="2745582"/>
              <a:ext cx="243764" cy="592405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Pfeil nach unten 24"/>
            <p:cNvSpPr/>
            <p:nvPr/>
          </p:nvSpPr>
          <p:spPr>
            <a:xfrm rot="16200000">
              <a:off x="1165314" y="3146560"/>
              <a:ext cx="243764" cy="906300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Pfeil nach unten 25"/>
            <p:cNvSpPr/>
            <p:nvPr/>
          </p:nvSpPr>
          <p:spPr>
            <a:xfrm rot="10800000">
              <a:off x="2063562" y="3848456"/>
              <a:ext cx="243764" cy="592405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Pfeil nach unten 26"/>
            <p:cNvSpPr/>
            <p:nvPr/>
          </p:nvSpPr>
          <p:spPr>
            <a:xfrm rot="16200000">
              <a:off x="3009362" y="3509099"/>
              <a:ext cx="243764" cy="204700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Pfeil nach unten 27"/>
            <p:cNvSpPr/>
            <p:nvPr/>
          </p:nvSpPr>
          <p:spPr>
            <a:xfrm rot="16200000">
              <a:off x="7387386" y="3373052"/>
              <a:ext cx="232027" cy="465055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Inhaltsplatzhalter 1"/>
            <p:cNvSpPr txBox="1">
              <a:spLocks/>
            </p:cNvSpPr>
            <p:nvPr/>
          </p:nvSpPr>
          <p:spPr>
            <a:xfrm>
              <a:off x="3233591" y="3337987"/>
              <a:ext cx="1224000" cy="520810"/>
            </a:xfrm>
            <a:prstGeom prst="rect">
              <a:avLst/>
            </a:prstGeom>
            <a:solidFill>
              <a:srgbClr val="0068B2"/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Component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geometry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30" name="Inhaltsplatzhalter 1"/>
          <p:cNvSpPr txBox="1">
            <a:spLocks/>
          </p:cNvSpPr>
          <p:nvPr/>
        </p:nvSpPr>
        <p:spPr>
          <a:xfrm>
            <a:off x="1693183" y="3951398"/>
            <a:ext cx="773883" cy="2871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Load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Inhaltsplatzhalter 1"/>
          <p:cNvSpPr txBox="1">
            <a:spLocks/>
          </p:cNvSpPr>
          <p:nvPr/>
        </p:nvSpPr>
        <p:spPr>
          <a:xfrm>
            <a:off x="870916" y="3058555"/>
            <a:ext cx="971002" cy="2871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Function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Pfeil nach unten 33"/>
          <p:cNvSpPr/>
          <p:nvPr/>
        </p:nvSpPr>
        <p:spPr>
          <a:xfrm>
            <a:off x="8160310" y="2340570"/>
            <a:ext cx="99337" cy="1084018"/>
          </a:xfrm>
          <a:custGeom>
            <a:avLst/>
            <a:gdLst>
              <a:gd name="connsiteX0" fmla="*/ 0 w 243764"/>
              <a:gd name="connsiteY0" fmla="*/ 509252 h 592405"/>
              <a:gd name="connsiteX1" fmla="*/ 60941 w 243764"/>
              <a:gd name="connsiteY1" fmla="*/ 509252 h 592405"/>
              <a:gd name="connsiteX2" fmla="*/ 60941 w 243764"/>
              <a:gd name="connsiteY2" fmla="*/ 0 h 592405"/>
              <a:gd name="connsiteX3" fmla="*/ 182823 w 243764"/>
              <a:gd name="connsiteY3" fmla="*/ 0 h 592405"/>
              <a:gd name="connsiteX4" fmla="*/ 182823 w 243764"/>
              <a:gd name="connsiteY4" fmla="*/ 509252 h 592405"/>
              <a:gd name="connsiteX5" fmla="*/ 243764 w 243764"/>
              <a:gd name="connsiteY5" fmla="*/ 509252 h 592405"/>
              <a:gd name="connsiteX6" fmla="*/ 121882 w 243764"/>
              <a:gd name="connsiteY6" fmla="*/ 592405 h 592405"/>
              <a:gd name="connsiteX7" fmla="*/ 0 w 243764"/>
              <a:gd name="connsiteY7" fmla="*/ 509252 h 592405"/>
              <a:gd name="connsiteX0" fmla="*/ 60941 w 182823"/>
              <a:gd name="connsiteY0" fmla="*/ 592405 h 592405"/>
              <a:gd name="connsiteX1" fmla="*/ 0 w 182823"/>
              <a:gd name="connsiteY1" fmla="*/ 509252 h 592405"/>
              <a:gd name="connsiteX2" fmla="*/ 0 w 182823"/>
              <a:gd name="connsiteY2" fmla="*/ 0 h 592405"/>
              <a:gd name="connsiteX3" fmla="*/ 121882 w 182823"/>
              <a:gd name="connsiteY3" fmla="*/ 0 h 592405"/>
              <a:gd name="connsiteX4" fmla="*/ 121882 w 182823"/>
              <a:gd name="connsiteY4" fmla="*/ 509252 h 592405"/>
              <a:gd name="connsiteX5" fmla="*/ 182823 w 182823"/>
              <a:gd name="connsiteY5" fmla="*/ 509252 h 592405"/>
              <a:gd name="connsiteX6" fmla="*/ 60941 w 182823"/>
              <a:gd name="connsiteY6" fmla="*/ 592405 h 592405"/>
              <a:gd name="connsiteX0" fmla="*/ 60941 w 121882"/>
              <a:gd name="connsiteY0" fmla="*/ 592405 h 592405"/>
              <a:gd name="connsiteX1" fmla="*/ 0 w 121882"/>
              <a:gd name="connsiteY1" fmla="*/ 509252 h 592405"/>
              <a:gd name="connsiteX2" fmla="*/ 0 w 121882"/>
              <a:gd name="connsiteY2" fmla="*/ 0 h 592405"/>
              <a:gd name="connsiteX3" fmla="*/ 121882 w 121882"/>
              <a:gd name="connsiteY3" fmla="*/ 0 h 592405"/>
              <a:gd name="connsiteX4" fmla="*/ 121882 w 121882"/>
              <a:gd name="connsiteY4" fmla="*/ 509252 h 592405"/>
              <a:gd name="connsiteX5" fmla="*/ 60941 w 121882"/>
              <a:gd name="connsiteY5" fmla="*/ 592405 h 592405"/>
              <a:gd name="connsiteX0" fmla="*/ 121882 w 121882"/>
              <a:gd name="connsiteY0" fmla="*/ 509252 h 509252"/>
              <a:gd name="connsiteX1" fmla="*/ 0 w 121882"/>
              <a:gd name="connsiteY1" fmla="*/ 509252 h 509252"/>
              <a:gd name="connsiteX2" fmla="*/ 0 w 121882"/>
              <a:gd name="connsiteY2" fmla="*/ 0 h 509252"/>
              <a:gd name="connsiteX3" fmla="*/ 121882 w 121882"/>
              <a:gd name="connsiteY3" fmla="*/ 0 h 509252"/>
              <a:gd name="connsiteX4" fmla="*/ 121882 w 121882"/>
              <a:gd name="connsiteY4" fmla="*/ 509252 h 5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2" h="509252">
                <a:moveTo>
                  <a:pt x="121882" y="509252"/>
                </a:moveTo>
                <a:lnTo>
                  <a:pt x="0" y="509252"/>
                </a:lnTo>
                <a:lnTo>
                  <a:pt x="0" y="0"/>
                </a:lnTo>
                <a:lnTo>
                  <a:pt x="121882" y="0"/>
                </a:lnTo>
                <a:lnTo>
                  <a:pt x="121882" y="509252"/>
                </a:lnTo>
                <a:close/>
              </a:path>
            </a:pathLst>
          </a:custGeom>
          <a:solidFill>
            <a:srgbClr val="00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Pfeil nach unten 32"/>
          <p:cNvSpPr/>
          <p:nvPr/>
        </p:nvSpPr>
        <p:spPr>
          <a:xfrm>
            <a:off x="2927956" y="2503031"/>
            <a:ext cx="262007" cy="660676"/>
          </a:xfrm>
          <a:prstGeom prst="downArrow">
            <a:avLst>
              <a:gd name="adj1" fmla="val 50000"/>
              <a:gd name="adj2" fmla="val 34112"/>
            </a:avLst>
          </a:prstGeom>
          <a:solidFill>
            <a:srgbClr val="BB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4" name="Pfeil nach unten 33"/>
          <p:cNvSpPr/>
          <p:nvPr/>
        </p:nvSpPr>
        <p:spPr>
          <a:xfrm rot="16200000">
            <a:off x="5538333" y="57424"/>
            <a:ext cx="130159" cy="5030242"/>
          </a:xfrm>
          <a:custGeom>
            <a:avLst/>
            <a:gdLst>
              <a:gd name="connsiteX0" fmla="*/ 0 w 243764"/>
              <a:gd name="connsiteY0" fmla="*/ 509252 h 592405"/>
              <a:gd name="connsiteX1" fmla="*/ 60941 w 243764"/>
              <a:gd name="connsiteY1" fmla="*/ 509252 h 592405"/>
              <a:gd name="connsiteX2" fmla="*/ 60941 w 243764"/>
              <a:gd name="connsiteY2" fmla="*/ 0 h 592405"/>
              <a:gd name="connsiteX3" fmla="*/ 182823 w 243764"/>
              <a:gd name="connsiteY3" fmla="*/ 0 h 592405"/>
              <a:gd name="connsiteX4" fmla="*/ 182823 w 243764"/>
              <a:gd name="connsiteY4" fmla="*/ 509252 h 592405"/>
              <a:gd name="connsiteX5" fmla="*/ 243764 w 243764"/>
              <a:gd name="connsiteY5" fmla="*/ 509252 h 592405"/>
              <a:gd name="connsiteX6" fmla="*/ 121882 w 243764"/>
              <a:gd name="connsiteY6" fmla="*/ 592405 h 592405"/>
              <a:gd name="connsiteX7" fmla="*/ 0 w 243764"/>
              <a:gd name="connsiteY7" fmla="*/ 509252 h 592405"/>
              <a:gd name="connsiteX0" fmla="*/ 60941 w 182823"/>
              <a:gd name="connsiteY0" fmla="*/ 592405 h 592405"/>
              <a:gd name="connsiteX1" fmla="*/ 0 w 182823"/>
              <a:gd name="connsiteY1" fmla="*/ 509252 h 592405"/>
              <a:gd name="connsiteX2" fmla="*/ 0 w 182823"/>
              <a:gd name="connsiteY2" fmla="*/ 0 h 592405"/>
              <a:gd name="connsiteX3" fmla="*/ 121882 w 182823"/>
              <a:gd name="connsiteY3" fmla="*/ 0 h 592405"/>
              <a:gd name="connsiteX4" fmla="*/ 121882 w 182823"/>
              <a:gd name="connsiteY4" fmla="*/ 509252 h 592405"/>
              <a:gd name="connsiteX5" fmla="*/ 182823 w 182823"/>
              <a:gd name="connsiteY5" fmla="*/ 509252 h 592405"/>
              <a:gd name="connsiteX6" fmla="*/ 60941 w 182823"/>
              <a:gd name="connsiteY6" fmla="*/ 592405 h 592405"/>
              <a:gd name="connsiteX0" fmla="*/ 60941 w 121882"/>
              <a:gd name="connsiteY0" fmla="*/ 592405 h 592405"/>
              <a:gd name="connsiteX1" fmla="*/ 0 w 121882"/>
              <a:gd name="connsiteY1" fmla="*/ 509252 h 592405"/>
              <a:gd name="connsiteX2" fmla="*/ 0 w 121882"/>
              <a:gd name="connsiteY2" fmla="*/ 0 h 592405"/>
              <a:gd name="connsiteX3" fmla="*/ 121882 w 121882"/>
              <a:gd name="connsiteY3" fmla="*/ 0 h 592405"/>
              <a:gd name="connsiteX4" fmla="*/ 121882 w 121882"/>
              <a:gd name="connsiteY4" fmla="*/ 509252 h 592405"/>
              <a:gd name="connsiteX5" fmla="*/ 60941 w 121882"/>
              <a:gd name="connsiteY5" fmla="*/ 592405 h 592405"/>
              <a:gd name="connsiteX0" fmla="*/ 121882 w 121882"/>
              <a:gd name="connsiteY0" fmla="*/ 509252 h 509252"/>
              <a:gd name="connsiteX1" fmla="*/ 0 w 121882"/>
              <a:gd name="connsiteY1" fmla="*/ 509252 h 509252"/>
              <a:gd name="connsiteX2" fmla="*/ 0 w 121882"/>
              <a:gd name="connsiteY2" fmla="*/ 0 h 509252"/>
              <a:gd name="connsiteX3" fmla="*/ 121882 w 121882"/>
              <a:gd name="connsiteY3" fmla="*/ 0 h 509252"/>
              <a:gd name="connsiteX4" fmla="*/ 121882 w 121882"/>
              <a:gd name="connsiteY4" fmla="*/ 509252 h 5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2" h="509252">
                <a:moveTo>
                  <a:pt x="121882" y="509252"/>
                </a:moveTo>
                <a:lnTo>
                  <a:pt x="0" y="509252"/>
                </a:lnTo>
                <a:lnTo>
                  <a:pt x="0" y="0"/>
                </a:lnTo>
                <a:lnTo>
                  <a:pt x="121882" y="0"/>
                </a:lnTo>
                <a:lnTo>
                  <a:pt x="121882" y="509252"/>
                </a:lnTo>
                <a:close/>
              </a:path>
            </a:pathLst>
          </a:custGeom>
          <a:solidFill>
            <a:srgbClr val="BB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5" name="Pfeil nach unten 33"/>
          <p:cNvSpPr/>
          <p:nvPr/>
        </p:nvSpPr>
        <p:spPr>
          <a:xfrm>
            <a:off x="8038226" y="2507464"/>
            <a:ext cx="101673" cy="947538"/>
          </a:xfrm>
          <a:custGeom>
            <a:avLst/>
            <a:gdLst>
              <a:gd name="connsiteX0" fmla="*/ 0 w 243764"/>
              <a:gd name="connsiteY0" fmla="*/ 509252 h 592405"/>
              <a:gd name="connsiteX1" fmla="*/ 60941 w 243764"/>
              <a:gd name="connsiteY1" fmla="*/ 509252 h 592405"/>
              <a:gd name="connsiteX2" fmla="*/ 60941 w 243764"/>
              <a:gd name="connsiteY2" fmla="*/ 0 h 592405"/>
              <a:gd name="connsiteX3" fmla="*/ 182823 w 243764"/>
              <a:gd name="connsiteY3" fmla="*/ 0 h 592405"/>
              <a:gd name="connsiteX4" fmla="*/ 182823 w 243764"/>
              <a:gd name="connsiteY4" fmla="*/ 509252 h 592405"/>
              <a:gd name="connsiteX5" fmla="*/ 243764 w 243764"/>
              <a:gd name="connsiteY5" fmla="*/ 509252 h 592405"/>
              <a:gd name="connsiteX6" fmla="*/ 121882 w 243764"/>
              <a:gd name="connsiteY6" fmla="*/ 592405 h 592405"/>
              <a:gd name="connsiteX7" fmla="*/ 0 w 243764"/>
              <a:gd name="connsiteY7" fmla="*/ 509252 h 592405"/>
              <a:gd name="connsiteX0" fmla="*/ 60941 w 182823"/>
              <a:gd name="connsiteY0" fmla="*/ 592405 h 592405"/>
              <a:gd name="connsiteX1" fmla="*/ 0 w 182823"/>
              <a:gd name="connsiteY1" fmla="*/ 509252 h 592405"/>
              <a:gd name="connsiteX2" fmla="*/ 0 w 182823"/>
              <a:gd name="connsiteY2" fmla="*/ 0 h 592405"/>
              <a:gd name="connsiteX3" fmla="*/ 121882 w 182823"/>
              <a:gd name="connsiteY3" fmla="*/ 0 h 592405"/>
              <a:gd name="connsiteX4" fmla="*/ 121882 w 182823"/>
              <a:gd name="connsiteY4" fmla="*/ 509252 h 592405"/>
              <a:gd name="connsiteX5" fmla="*/ 182823 w 182823"/>
              <a:gd name="connsiteY5" fmla="*/ 509252 h 592405"/>
              <a:gd name="connsiteX6" fmla="*/ 60941 w 182823"/>
              <a:gd name="connsiteY6" fmla="*/ 592405 h 592405"/>
              <a:gd name="connsiteX0" fmla="*/ 60941 w 121882"/>
              <a:gd name="connsiteY0" fmla="*/ 592405 h 592405"/>
              <a:gd name="connsiteX1" fmla="*/ 0 w 121882"/>
              <a:gd name="connsiteY1" fmla="*/ 509252 h 592405"/>
              <a:gd name="connsiteX2" fmla="*/ 0 w 121882"/>
              <a:gd name="connsiteY2" fmla="*/ 0 h 592405"/>
              <a:gd name="connsiteX3" fmla="*/ 121882 w 121882"/>
              <a:gd name="connsiteY3" fmla="*/ 0 h 592405"/>
              <a:gd name="connsiteX4" fmla="*/ 121882 w 121882"/>
              <a:gd name="connsiteY4" fmla="*/ 509252 h 592405"/>
              <a:gd name="connsiteX5" fmla="*/ 60941 w 121882"/>
              <a:gd name="connsiteY5" fmla="*/ 592405 h 592405"/>
              <a:gd name="connsiteX0" fmla="*/ 121882 w 121882"/>
              <a:gd name="connsiteY0" fmla="*/ 509252 h 509252"/>
              <a:gd name="connsiteX1" fmla="*/ 0 w 121882"/>
              <a:gd name="connsiteY1" fmla="*/ 509252 h 509252"/>
              <a:gd name="connsiteX2" fmla="*/ 0 w 121882"/>
              <a:gd name="connsiteY2" fmla="*/ 0 h 509252"/>
              <a:gd name="connsiteX3" fmla="*/ 121882 w 121882"/>
              <a:gd name="connsiteY3" fmla="*/ 0 h 509252"/>
              <a:gd name="connsiteX4" fmla="*/ 121882 w 121882"/>
              <a:gd name="connsiteY4" fmla="*/ 509252 h 5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2" h="509252">
                <a:moveTo>
                  <a:pt x="121882" y="509252"/>
                </a:moveTo>
                <a:lnTo>
                  <a:pt x="0" y="509252"/>
                </a:lnTo>
                <a:lnTo>
                  <a:pt x="0" y="0"/>
                </a:lnTo>
                <a:lnTo>
                  <a:pt x="121882" y="0"/>
                </a:lnTo>
                <a:lnTo>
                  <a:pt x="121882" y="509252"/>
                </a:lnTo>
                <a:close/>
              </a:path>
            </a:pathLst>
          </a:custGeom>
          <a:solidFill>
            <a:srgbClr val="BBBD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6" name="Pfeil nach unten 35"/>
          <p:cNvSpPr/>
          <p:nvPr/>
        </p:nvSpPr>
        <p:spPr>
          <a:xfrm>
            <a:off x="2773376" y="2360732"/>
            <a:ext cx="262007" cy="802976"/>
          </a:xfrm>
          <a:prstGeom prst="downArrow">
            <a:avLst>
              <a:gd name="adj1" fmla="val 50000"/>
              <a:gd name="adj2" fmla="val 34112"/>
            </a:avLst>
          </a:prstGeom>
          <a:solidFill>
            <a:srgbClr val="00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" name="Pfeil nach unten 33"/>
          <p:cNvSpPr/>
          <p:nvPr/>
        </p:nvSpPr>
        <p:spPr>
          <a:xfrm rot="16200000">
            <a:off x="5472485" y="-285554"/>
            <a:ext cx="126238" cy="5378489"/>
          </a:xfrm>
          <a:custGeom>
            <a:avLst/>
            <a:gdLst>
              <a:gd name="connsiteX0" fmla="*/ 0 w 243764"/>
              <a:gd name="connsiteY0" fmla="*/ 509252 h 592405"/>
              <a:gd name="connsiteX1" fmla="*/ 60941 w 243764"/>
              <a:gd name="connsiteY1" fmla="*/ 509252 h 592405"/>
              <a:gd name="connsiteX2" fmla="*/ 60941 w 243764"/>
              <a:gd name="connsiteY2" fmla="*/ 0 h 592405"/>
              <a:gd name="connsiteX3" fmla="*/ 182823 w 243764"/>
              <a:gd name="connsiteY3" fmla="*/ 0 h 592405"/>
              <a:gd name="connsiteX4" fmla="*/ 182823 w 243764"/>
              <a:gd name="connsiteY4" fmla="*/ 509252 h 592405"/>
              <a:gd name="connsiteX5" fmla="*/ 243764 w 243764"/>
              <a:gd name="connsiteY5" fmla="*/ 509252 h 592405"/>
              <a:gd name="connsiteX6" fmla="*/ 121882 w 243764"/>
              <a:gd name="connsiteY6" fmla="*/ 592405 h 592405"/>
              <a:gd name="connsiteX7" fmla="*/ 0 w 243764"/>
              <a:gd name="connsiteY7" fmla="*/ 509252 h 592405"/>
              <a:gd name="connsiteX0" fmla="*/ 60941 w 182823"/>
              <a:gd name="connsiteY0" fmla="*/ 592405 h 592405"/>
              <a:gd name="connsiteX1" fmla="*/ 0 w 182823"/>
              <a:gd name="connsiteY1" fmla="*/ 509252 h 592405"/>
              <a:gd name="connsiteX2" fmla="*/ 0 w 182823"/>
              <a:gd name="connsiteY2" fmla="*/ 0 h 592405"/>
              <a:gd name="connsiteX3" fmla="*/ 121882 w 182823"/>
              <a:gd name="connsiteY3" fmla="*/ 0 h 592405"/>
              <a:gd name="connsiteX4" fmla="*/ 121882 w 182823"/>
              <a:gd name="connsiteY4" fmla="*/ 509252 h 592405"/>
              <a:gd name="connsiteX5" fmla="*/ 182823 w 182823"/>
              <a:gd name="connsiteY5" fmla="*/ 509252 h 592405"/>
              <a:gd name="connsiteX6" fmla="*/ 60941 w 182823"/>
              <a:gd name="connsiteY6" fmla="*/ 592405 h 592405"/>
              <a:gd name="connsiteX0" fmla="*/ 60941 w 121882"/>
              <a:gd name="connsiteY0" fmla="*/ 592405 h 592405"/>
              <a:gd name="connsiteX1" fmla="*/ 0 w 121882"/>
              <a:gd name="connsiteY1" fmla="*/ 509252 h 592405"/>
              <a:gd name="connsiteX2" fmla="*/ 0 w 121882"/>
              <a:gd name="connsiteY2" fmla="*/ 0 h 592405"/>
              <a:gd name="connsiteX3" fmla="*/ 121882 w 121882"/>
              <a:gd name="connsiteY3" fmla="*/ 0 h 592405"/>
              <a:gd name="connsiteX4" fmla="*/ 121882 w 121882"/>
              <a:gd name="connsiteY4" fmla="*/ 509252 h 592405"/>
              <a:gd name="connsiteX5" fmla="*/ 60941 w 121882"/>
              <a:gd name="connsiteY5" fmla="*/ 592405 h 592405"/>
              <a:gd name="connsiteX0" fmla="*/ 121882 w 121882"/>
              <a:gd name="connsiteY0" fmla="*/ 509252 h 509252"/>
              <a:gd name="connsiteX1" fmla="*/ 0 w 121882"/>
              <a:gd name="connsiteY1" fmla="*/ 509252 h 509252"/>
              <a:gd name="connsiteX2" fmla="*/ 0 w 121882"/>
              <a:gd name="connsiteY2" fmla="*/ 0 h 509252"/>
              <a:gd name="connsiteX3" fmla="*/ 121882 w 121882"/>
              <a:gd name="connsiteY3" fmla="*/ 0 h 509252"/>
              <a:gd name="connsiteX4" fmla="*/ 121882 w 121882"/>
              <a:gd name="connsiteY4" fmla="*/ 509252 h 5092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882" h="509252">
                <a:moveTo>
                  <a:pt x="121882" y="509252"/>
                </a:moveTo>
                <a:lnTo>
                  <a:pt x="0" y="509252"/>
                </a:lnTo>
                <a:lnTo>
                  <a:pt x="0" y="0"/>
                </a:lnTo>
                <a:lnTo>
                  <a:pt x="121882" y="0"/>
                </a:lnTo>
                <a:lnTo>
                  <a:pt x="121882" y="509252"/>
                </a:lnTo>
                <a:close/>
              </a:path>
            </a:pathLst>
          </a:custGeom>
          <a:solidFill>
            <a:srgbClr val="0068B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Inhaltsplatzhalter 1"/>
          <p:cNvSpPr txBox="1">
            <a:spLocks/>
          </p:cNvSpPr>
          <p:nvPr/>
        </p:nvSpPr>
        <p:spPr>
          <a:xfrm>
            <a:off x="5958408" y="2569207"/>
            <a:ext cx="2407499" cy="28045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Product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properties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de-DE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Inhaltsplatzhalter 1"/>
          <p:cNvSpPr txBox="1">
            <a:spLocks/>
          </p:cNvSpPr>
          <p:nvPr/>
        </p:nvSpPr>
        <p:spPr>
          <a:xfrm>
            <a:off x="5602260" y="2010157"/>
            <a:ext cx="2651098" cy="292428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de-DE" sz="1600" b="1" dirty="0" err="1" smtClean="0">
                <a:latin typeface="Arial" pitchFamily="34" charset="0"/>
                <a:cs typeface="Arial" pitchFamily="34" charset="0"/>
              </a:rPr>
              <a:t>Damage</a:t>
            </a:r>
            <a:r>
              <a:rPr lang="de-DE" sz="1600" b="1" dirty="0" smtClean="0">
                <a:latin typeface="Arial" pitchFamily="34" charset="0"/>
                <a:cs typeface="Arial" pitchFamily="34" charset="0"/>
              </a:rPr>
              <a:t> </a:t>
            </a:r>
            <a:endParaRPr kumimoji="0" lang="de-DE" sz="16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Inhaltsplatzhalter 1"/>
          <p:cNvSpPr txBox="1">
            <a:spLocks/>
          </p:cNvSpPr>
          <p:nvPr/>
        </p:nvSpPr>
        <p:spPr>
          <a:xfrm>
            <a:off x="3806256" y="2177255"/>
            <a:ext cx="1766502" cy="595099"/>
          </a:xfrm>
          <a:prstGeom prst="rect">
            <a:avLst/>
          </a:prstGeom>
          <a:solidFill>
            <a:schemeClr val="bg1"/>
          </a:solidFill>
          <a:ln w="28575">
            <a:solidFill>
              <a:srgbClr val="7F8181"/>
            </a:solidFill>
          </a:ln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Prediction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of</a:t>
            </a:r>
            <a:r>
              <a:rPr lang="de-DE" sz="16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performance</a:t>
            </a:r>
            <a:endParaRPr kumimoji="0" lang="de-DE" sz="160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41" name="Gruppieren 40"/>
          <p:cNvGrpSpPr/>
          <p:nvPr/>
        </p:nvGrpSpPr>
        <p:grpSpPr>
          <a:xfrm>
            <a:off x="1908322" y="5323252"/>
            <a:ext cx="2484347" cy="400110"/>
            <a:chOff x="404806" y="6115996"/>
            <a:chExt cx="2032250" cy="400110"/>
          </a:xfrm>
        </p:grpSpPr>
        <p:sp>
          <p:nvSpPr>
            <p:cNvPr id="42" name="Inhaltsplatzhalter 1"/>
            <p:cNvSpPr txBox="1">
              <a:spLocks/>
            </p:cNvSpPr>
            <p:nvPr/>
          </p:nvSpPr>
          <p:spPr>
            <a:xfrm>
              <a:off x="404806" y="6130738"/>
              <a:ext cx="1673598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noProof="0" dirty="0" err="1" smtClean="0">
                  <a:latin typeface="Arial" pitchFamily="34" charset="0"/>
                  <a:cs typeface="Arial" pitchFamily="34" charset="0"/>
                </a:rPr>
                <a:t>Strain</a:t>
              </a:r>
              <a:r>
                <a:rPr lang="de-DE" noProof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noProof="0" dirty="0" err="1" smtClean="0">
                  <a:latin typeface="Arial" pitchFamily="34" charset="0"/>
                  <a:cs typeface="Arial" pitchFamily="34" charset="0"/>
                </a:rPr>
                <a:t>hardening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3" name="Rechteck 42"/>
            <p:cNvSpPr/>
            <p:nvPr/>
          </p:nvSpPr>
          <p:spPr>
            <a:xfrm>
              <a:off x="2083671" y="6130738"/>
              <a:ext cx="353385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Textfeld 43"/>
            <p:cNvSpPr txBox="1"/>
            <p:nvPr/>
          </p:nvSpPr>
          <p:spPr>
            <a:xfrm>
              <a:off x="2110296" y="6115996"/>
              <a:ext cx="323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lang="de-DE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5" name="Gruppieren 44"/>
          <p:cNvGrpSpPr/>
          <p:nvPr/>
        </p:nvGrpSpPr>
        <p:grpSpPr>
          <a:xfrm>
            <a:off x="5008077" y="5329503"/>
            <a:ext cx="2597267" cy="400110"/>
            <a:chOff x="3157715" y="6122247"/>
            <a:chExt cx="2597267" cy="400110"/>
          </a:xfrm>
        </p:grpSpPr>
        <p:sp>
          <p:nvSpPr>
            <p:cNvPr id="46" name="Inhaltsplatzhalter 1"/>
            <p:cNvSpPr txBox="1">
              <a:spLocks/>
            </p:cNvSpPr>
            <p:nvPr/>
          </p:nvSpPr>
          <p:spPr>
            <a:xfrm>
              <a:off x="3157715" y="6139560"/>
              <a:ext cx="2160000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Residual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stresses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47" name="Rechteck 46"/>
            <p:cNvSpPr/>
            <p:nvPr/>
          </p:nvSpPr>
          <p:spPr>
            <a:xfrm>
              <a:off x="5322982" y="6139560"/>
              <a:ext cx="432000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/>
            <p:cNvSpPr txBox="1"/>
            <p:nvPr/>
          </p:nvSpPr>
          <p:spPr>
            <a:xfrm>
              <a:off x="5349605" y="6122247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lang="de-DE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49" name="Gruppieren 48"/>
          <p:cNvGrpSpPr/>
          <p:nvPr/>
        </p:nvGrpSpPr>
        <p:grpSpPr>
          <a:xfrm>
            <a:off x="8341794" y="5346816"/>
            <a:ext cx="1813360" cy="369332"/>
            <a:chOff x="6562397" y="6141351"/>
            <a:chExt cx="2121513" cy="369332"/>
          </a:xfrm>
        </p:grpSpPr>
        <p:sp>
          <p:nvSpPr>
            <p:cNvPr id="50" name="Inhaltsplatzhalter 1"/>
            <p:cNvSpPr txBox="1">
              <a:spLocks/>
            </p:cNvSpPr>
            <p:nvPr/>
          </p:nvSpPr>
          <p:spPr>
            <a:xfrm>
              <a:off x="6562397" y="6148384"/>
              <a:ext cx="1258416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Damage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51" name="Rechteck 50"/>
            <p:cNvSpPr/>
            <p:nvPr/>
          </p:nvSpPr>
          <p:spPr>
            <a:xfrm>
              <a:off x="8192622" y="6146017"/>
              <a:ext cx="491288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Textfeld 51"/>
            <p:cNvSpPr txBox="1"/>
            <p:nvPr/>
          </p:nvSpPr>
          <p:spPr>
            <a:xfrm>
              <a:off x="8239347" y="614135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/>
                </a:rPr>
                <a:t>X</a:t>
              </a:r>
              <a:endParaRPr lang="de-D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53" name="Gerader Verbinder 52"/>
          <p:cNvCxnSpPr/>
          <p:nvPr/>
        </p:nvCxnSpPr>
        <p:spPr>
          <a:xfrm>
            <a:off x="3806256" y="4897315"/>
            <a:ext cx="444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484576" y="5735664"/>
            <a:ext cx="791307" cy="0"/>
          </a:xfrm>
          <a:prstGeom prst="line">
            <a:avLst/>
          </a:prstGeom>
          <a:ln w="38100">
            <a:solidFill>
              <a:srgbClr val="006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5166997" y="5735664"/>
            <a:ext cx="1682209" cy="0"/>
          </a:xfrm>
          <a:prstGeom prst="line">
            <a:avLst/>
          </a:prstGeom>
          <a:ln w="38100">
            <a:solidFill>
              <a:srgbClr val="BB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2041100" y="5735664"/>
            <a:ext cx="1607707" cy="0"/>
          </a:xfrm>
          <a:prstGeom prst="line">
            <a:avLst/>
          </a:prstGeom>
          <a:ln w="38100">
            <a:solidFill>
              <a:srgbClr val="BB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7" name="Gruppieren 56"/>
          <p:cNvGrpSpPr/>
          <p:nvPr/>
        </p:nvGrpSpPr>
        <p:grpSpPr>
          <a:xfrm>
            <a:off x="1908322" y="5910252"/>
            <a:ext cx="2484347" cy="400110"/>
            <a:chOff x="404806" y="6115996"/>
            <a:chExt cx="2032250" cy="400110"/>
          </a:xfrm>
        </p:grpSpPr>
        <p:sp>
          <p:nvSpPr>
            <p:cNvPr id="59" name="Inhaltsplatzhalter 1"/>
            <p:cNvSpPr txBox="1">
              <a:spLocks/>
            </p:cNvSpPr>
            <p:nvPr/>
          </p:nvSpPr>
          <p:spPr>
            <a:xfrm>
              <a:off x="404806" y="6130738"/>
              <a:ext cx="1673598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noProof="0" dirty="0" err="1" smtClean="0">
                  <a:latin typeface="Arial" pitchFamily="34" charset="0"/>
                  <a:cs typeface="Arial" pitchFamily="34" charset="0"/>
                </a:rPr>
                <a:t>Strain</a:t>
              </a:r>
              <a:r>
                <a:rPr lang="de-DE" noProof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noProof="0" dirty="0" err="1" smtClean="0">
                  <a:latin typeface="Arial" pitchFamily="34" charset="0"/>
                  <a:cs typeface="Arial" pitchFamily="34" charset="0"/>
                </a:rPr>
                <a:t>hardening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0" name="Rechteck 59"/>
            <p:cNvSpPr/>
            <p:nvPr/>
          </p:nvSpPr>
          <p:spPr>
            <a:xfrm>
              <a:off x="2083671" y="6130738"/>
              <a:ext cx="353385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Textfeld 62"/>
            <p:cNvSpPr txBox="1"/>
            <p:nvPr/>
          </p:nvSpPr>
          <p:spPr>
            <a:xfrm>
              <a:off x="2110296" y="6115996"/>
              <a:ext cx="323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lang="de-DE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5" name="Gruppieren 64"/>
          <p:cNvGrpSpPr/>
          <p:nvPr/>
        </p:nvGrpSpPr>
        <p:grpSpPr>
          <a:xfrm>
            <a:off x="5008077" y="5916503"/>
            <a:ext cx="2597267" cy="400110"/>
            <a:chOff x="3157715" y="6122247"/>
            <a:chExt cx="2597267" cy="400110"/>
          </a:xfrm>
        </p:grpSpPr>
        <p:sp>
          <p:nvSpPr>
            <p:cNvPr id="66" name="Inhaltsplatzhalter 1"/>
            <p:cNvSpPr txBox="1">
              <a:spLocks/>
            </p:cNvSpPr>
            <p:nvPr/>
          </p:nvSpPr>
          <p:spPr>
            <a:xfrm>
              <a:off x="3157715" y="6139560"/>
              <a:ext cx="2160000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Residual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stresses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67" name="Rechteck 66"/>
            <p:cNvSpPr/>
            <p:nvPr/>
          </p:nvSpPr>
          <p:spPr>
            <a:xfrm>
              <a:off x="5322982" y="6139560"/>
              <a:ext cx="432000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3" name="Textfeld 72"/>
            <p:cNvSpPr txBox="1"/>
            <p:nvPr/>
          </p:nvSpPr>
          <p:spPr>
            <a:xfrm>
              <a:off x="5349605" y="6122247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lang="de-DE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4" name="Gruppieren 73"/>
          <p:cNvGrpSpPr/>
          <p:nvPr/>
        </p:nvGrpSpPr>
        <p:grpSpPr>
          <a:xfrm>
            <a:off x="8341794" y="5938482"/>
            <a:ext cx="1813360" cy="362367"/>
            <a:chOff x="6562397" y="6146017"/>
            <a:chExt cx="2121513" cy="362367"/>
          </a:xfrm>
        </p:grpSpPr>
        <p:sp>
          <p:nvSpPr>
            <p:cNvPr id="75" name="Inhaltsplatzhalter 1"/>
            <p:cNvSpPr txBox="1">
              <a:spLocks/>
            </p:cNvSpPr>
            <p:nvPr/>
          </p:nvSpPr>
          <p:spPr>
            <a:xfrm>
              <a:off x="6562397" y="6148384"/>
              <a:ext cx="1258416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Damage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76" name="Rechteck 75"/>
            <p:cNvSpPr/>
            <p:nvPr/>
          </p:nvSpPr>
          <p:spPr>
            <a:xfrm>
              <a:off x="8192622" y="6146017"/>
              <a:ext cx="491288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77" name="Gerader Verbinder 76"/>
          <p:cNvCxnSpPr/>
          <p:nvPr/>
        </p:nvCxnSpPr>
        <p:spPr>
          <a:xfrm>
            <a:off x="8484576" y="6322664"/>
            <a:ext cx="791307" cy="0"/>
          </a:xfrm>
          <a:prstGeom prst="line">
            <a:avLst/>
          </a:prstGeom>
          <a:ln w="38100">
            <a:solidFill>
              <a:srgbClr val="006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Gerader Verbinder 78"/>
          <p:cNvCxnSpPr/>
          <p:nvPr/>
        </p:nvCxnSpPr>
        <p:spPr>
          <a:xfrm>
            <a:off x="5166997" y="6322664"/>
            <a:ext cx="1682209" cy="0"/>
          </a:xfrm>
          <a:prstGeom prst="line">
            <a:avLst/>
          </a:prstGeom>
          <a:ln w="38100">
            <a:solidFill>
              <a:srgbClr val="BB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r Verbinder 79"/>
          <p:cNvCxnSpPr/>
          <p:nvPr/>
        </p:nvCxnSpPr>
        <p:spPr>
          <a:xfrm>
            <a:off x="2041100" y="6322664"/>
            <a:ext cx="1607707" cy="0"/>
          </a:xfrm>
          <a:prstGeom prst="line">
            <a:avLst/>
          </a:prstGeom>
          <a:ln w="38100">
            <a:solidFill>
              <a:srgbClr val="BB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feld 85"/>
          <p:cNvSpPr txBox="1"/>
          <p:nvPr/>
        </p:nvSpPr>
        <p:spPr>
          <a:xfrm>
            <a:off x="9767229" y="5962785"/>
            <a:ext cx="386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  <a:sym typeface="Wingdings"/>
              </a:rPr>
              <a:t></a:t>
            </a:r>
            <a:endParaRPr lang="de-DE" sz="20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Inhaltsplatzhalter 1"/>
          <p:cNvSpPr txBox="1">
            <a:spLocks/>
          </p:cNvSpPr>
          <p:nvPr/>
        </p:nvSpPr>
        <p:spPr>
          <a:xfrm>
            <a:off x="5037006" y="3162132"/>
            <a:ext cx="2952000" cy="483836"/>
          </a:xfrm>
          <a:prstGeom prst="rect">
            <a:avLst/>
          </a:prstGeom>
          <a:solidFill>
            <a:srgbClr val="0068B2"/>
          </a:solidFill>
        </p:spPr>
        <p:txBody>
          <a:bodyPr vert="horz" lIns="91440" tIns="45720" rIns="91440" bIns="4572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en-GB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Damage controlled manufacturing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0" name="Richtungspfeil 89"/>
          <p:cNvSpPr/>
          <p:nvPr/>
        </p:nvSpPr>
        <p:spPr>
          <a:xfrm>
            <a:off x="7183038" y="3449854"/>
            <a:ext cx="798394" cy="392227"/>
          </a:xfrm>
          <a:prstGeom prst="homePlate">
            <a:avLst/>
          </a:prstGeom>
          <a:solidFill>
            <a:srgbClr val="8EBAE5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1" name="Richtungspfeil 90"/>
          <p:cNvSpPr/>
          <p:nvPr/>
        </p:nvSpPr>
        <p:spPr>
          <a:xfrm>
            <a:off x="6527630" y="3449689"/>
            <a:ext cx="987277" cy="392310"/>
          </a:xfrm>
          <a:prstGeom prst="homePlate">
            <a:avLst/>
          </a:prstGeom>
          <a:solidFill>
            <a:srgbClr val="8EBAE5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2" name="Richtungspfeil 91"/>
          <p:cNvSpPr/>
          <p:nvPr/>
        </p:nvSpPr>
        <p:spPr>
          <a:xfrm>
            <a:off x="5674081" y="3449771"/>
            <a:ext cx="1064565" cy="392227"/>
          </a:xfrm>
          <a:prstGeom prst="homePlate">
            <a:avLst/>
          </a:prstGeom>
          <a:solidFill>
            <a:srgbClr val="8EBAE5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3" name="Richtungspfeil 92"/>
          <p:cNvSpPr/>
          <p:nvPr/>
        </p:nvSpPr>
        <p:spPr>
          <a:xfrm>
            <a:off x="5038794" y="3449854"/>
            <a:ext cx="834140" cy="392227"/>
          </a:xfrm>
          <a:prstGeom prst="homePlate">
            <a:avLst/>
          </a:prstGeom>
          <a:solidFill>
            <a:srgbClr val="8EBAE5"/>
          </a:solidFill>
          <a:ln w="63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94" name="Inhaltsplatzhalter 1"/>
          <p:cNvSpPr txBox="1">
            <a:spLocks/>
          </p:cNvSpPr>
          <p:nvPr/>
        </p:nvSpPr>
        <p:spPr>
          <a:xfrm>
            <a:off x="4999688" y="3496706"/>
            <a:ext cx="992820" cy="2574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en-GB" sz="1100">
                <a:latin typeface="Arial" pitchFamily="34" charset="0"/>
                <a:cs typeface="Arial" pitchFamily="34" charset="0"/>
              </a:rPr>
              <a:t>Casting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5" name="Inhaltsplatzhalter 1"/>
          <p:cNvSpPr txBox="1">
            <a:spLocks/>
          </p:cNvSpPr>
          <p:nvPr/>
        </p:nvSpPr>
        <p:spPr>
          <a:xfrm>
            <a:off x="5823405" y="3503940"/>
            <a:ext cx="807589" cy="257437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en-GB" sz="1100">
                <a:latin typeface="Arial" pitchFamily="34" charset="0"/>
                <a:cs typeface="Arial" pitchFamily="34" charset="0"/>
              </a:rPr>
              <a:t>Forming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6" name="Inhaltsplatzhalter 1"/>
          <p:cNvSpPr txBox="1">
            <a:spLocks/>
          </p:cNvSpPr>
          <p:nvPr/>
        </p:nvSpPr>
        <p:spPr>
          <a:xfrm>
            <a:off x="6673919" y="3436201"/>
            <a:ext cx="865741" cy="420254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en-GB" sz="1100">
                <a:latin typeface="Arial" pitchFamily="34" charset="0"/>
                <a:cs typeface="Arial" pitchFamily="34" charset="0"/>
              </a:rPr>
              <a:t>Heat treatment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97" name="Inhaltsplatzhalter 1"/>
          <p:cNvSpPr txBox="1">
            <a:spLocks/>
          </p:cNvSpPr>
          <p:nvPr/>
        </p:nvSpPr>
        <p:spPr>
          <a:xfrm>
            <a:off x="7476386" y="3438983"/>
            <a:ext cx="326104" cy="290413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en-GB" sz="1400">
                <a:latin typeface="Arial" pitchFamily="34" charset="0"/>
                <a:cs typeface="Arial" pitchFamily="34" charset="0"/>
              </a:rPr>
              <a:t>…</a:t>
            </a:r>
            <a:endParaRPr kumimoji="0" lang="en-GB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98" name="Pfeil nach unten 97"/>
          <p:cNvSpPr/>
          <p:nvPr/>
        </p:nvSpPr>
        <p:spPr>
          <a:xfrm rot="16200000">
            <a:off x="4787889" y="3357698"/>
            <a:ext cx="271856" cy="220019"/>
          </a:xfrm>
          <a:prstGeom prst="downArrow">
            <a:avLst>
              <a:gd name="adj1" fmla="val 50000"/>
              <a:gd name="adj2" fmla="val 3411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Nach links gekrümmter Pfeil 1"/>
          <p:cNvSpPr/>
          <p:nvPr/>
        </p:nvSpPr>
        <p:spPr>
          <a:xfrm>
            <a:off x="10328988" y="5458407"/>
            <a:ext cx="475861" cy="798594"/>
          </a:xfrm>
          <a:prstGeom prst="curvedLeftArrow">
            <a:avLst>
              <a:gd name="adj1" fmla="val 25000"/>
              <a:gd name="adj2" fmla="val 59882"/>
              <a:gd name="adj3" fmla="val 34373"/>
            </a:avLst>
          </a:prstGeom>
          <a:gradFill flip="none" rotWithShape="1">
            <a:gsLst>
              <a:gs pos="63000">
                <a:srgbClr val="4791CC"/>
              </a:gs>
              <a:gs pos="0">
                <a:srgbClr val="8EBAE5">
                  <a:alpha val="72000"/>
                </a:srgbClr>
              </a:gs>
              <a:gs pos="100000">
                <a:srgbClr val="004A8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9032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Controlling </a:t>
            </a:r>
            <a:r>
              <a:rPr lang="de-DE" dirty="0" err="1" smtClean="0"/>
              <a:t>Damage</a:t>
            </a:r>
            <a:r>
              <a:rPr lang="de-DE" dirty="0" smtClean="0"/>
              <a:t> in </a:t>
            </a:r>
            <a:r>
              <a:rPr lang="de-DE" dirty="0" err="1" smtClean="0"/>
              <a:t>Bending</a:t>
            </a:r>
            <a:endParaRPr lang="de-DE" dirty="0"/>
          </a:p>
        </p:txBody>
      </p:sp>
      <p:sp>
        <p:nvSpPr>
          <p:cNvPr id="17" name="Gleichschenkliges Dreieck 16"/>
          <p:cNvSpPr/>
          <p:nvPr/>
        </p:nvSpPr>
        <p:spPr>
          <a:xfrm rot="5400000">
            <a:off x="3127433" y="3396307"/>
            <a:ext cx="1804629" cy="45115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Rechteck 29"/>
          <p:cNvSpPr/>
          <p:nvPr/>
        </p:nvSpPr>
        <p:spPr>
          <a:xfrm>
            <a:off x="7865091" y="3994134"/>
            <a:ext cx="676540" cy="19347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5" name="Textfeld 24"/>
              <p:cNvSpPr txBox="1"/>
              <p:nvPr/>
            </p:nvSpPr>
            <p:spPr>
              <a:xfrm>
                <a:off x="400079" y="5466744"/>
                <a:ext cx="1561902" cy="8640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DP800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t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,</m:t>
                        </m:r>
                      </m:sub>
                    </m:sSub>
                  </m:oMath>
                </a14:m>
                <a:r>
                  <a:rPr lang="de-DE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y</m:t>
                            </m:r>
                          </m:sub>
                        </m:sSub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= 494 MPa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25" name="Textfeld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79" y="5466744"/>
                <a:ext cx="1561902" cy="864019"/>
              </a:xfrm>
              <a:prstGeom prst="rect">
                <a:avLst/>
              </a:prstGeom>
              <a:blipFill>
                <a:blip r:embed="rId3"/>
                <a:stretch>
                  <a:fillRect l="-775" t="-6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hteck 26"/>
          <p:cNvSpPr/>
          <p:nvPr/>
        </p:nvSpPr>
        <p:spPr>
          <a:xfrm>
            <a:off x="4579917" y="1636474"/>
            <a:ext cx="2757239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Grafik 2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8001" y="2803833"/>
            <a:ext cx="7683020" cy="2921466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889636" y="5219221"/>
            <a:ext cx="1473841" cy="247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Gerader Verbinder 4"/>
          <p:cNvCxnSpPr/>
          <p:nvPr/>
        </p:nvCxnSpPr>
        <p:spPr>
          <a:xfrm>
            <a:off x="7837098" y="1628778"/>
            <a:ext cx="0" cy="63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Gleichschenkliges Dreieck 33"/>
          <p:cNvSpPr/>
          <p:nvPr/>
        </p:nvSpPr>
        <p:spPr>
          <a:xfrm rot="5400000">
            <a:off x="3595203" y="1834014"/>
            <a:ext cx="547295" cy="1368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5" name="Textfeld 34">
            <a:extLst>
              <a:ext uri="{FF2B5EF4-FFF2-40B4-BE49-F238E27FC236}">
                <a16:creationId xmlns:a16="http://schemas.microsoft.com/office/drawing/2014/main" id="{001CA132-C11E-CA43-B1ED-326D83BF8BD8}"/>
              </a:ext>
            </a:extLst>
          </p:cNvPr>
          <p:cNvSpPr txBox="1"/>
          <p:nvPr/>
        </p:nvSpPr>
        <p:spPr>
          <a:xfrm>
            <a:off x="8007033" y="5835108"/>
            <a:ext cx="3442588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via additional counter-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pressure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outside.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312025" y="3870325"/>
            <a:ext cx="844550" cy="174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hteck 3"/>
          <p:cNvSpPr/>
          <p:nvPr/>
        </p:nvSpPr>
        <p:spPr>
          <a:xfrm>
            <a:off x="7207093" y="3778713"/>
            <a:ext cx="907621" cy="2923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de-DE" sz="1300" i="1" dirty="0" smtClean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de-DE" sz="1300" dirty="0" smtClean="0"/>
              <a:t> = </a:t>
            </a:r>
            <a:r>
              <a:rPr lang="de-DE" sz="1300" dirty="0"/>
              <a:t>1,5 mm</a:t>
            </a:r>
          </a:p>
        </p:txBody>
      </p:sp>
      <p:cxnSp>
        <p:nvCxnSpPr>
          <p:cNvPr id="21" name="Gerader Verbinder 20"/>
          <p:cNvCxnSpPr/>
          <p:nvPr/>
        </p:nvCxnSpPr>
        <p:spPr>
          <a:xfrm>
            <a:off x="7874033" y="5772433"/>
            <a:ext cx="0" cy="63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Rechteck 21"/>
          <p:cNvSpPr/>
          <p:nvPr/>
        </p:nvSpPr>
        <p:spPr>
          <a:xfrm>
            <a:off x="899126" y="1628778"/>
            <a:ext cx="2135585" cy="198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State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&lt; 85 000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oids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11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voids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/mm³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8692382" y="1089150"/>
            <a:ext cx="275723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5" name="Grafik 5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18905" r="3462" b="7079"/>
          <a:stretch/>
        </p:blipFill>
        <p:spPr>
          <a:xfrm>
            <a:off x="718457" y="3559803"/>
            <a:ext cx="2603241" cy="1539551"/>
          </a:xfrm>
          <a:prstGeom prst="rect">
            <a:avLst/>
          </a:prstGeom>
        </p:spPr>
      </p:pic>
      <p:cxnSp>
        <p:nvCxnSpPr>
          <p:cNvPr id="56" name="Gerader Verbinder 55"/>
          <p:cNvCxnSpPr/>
          <p:nvPr/>
        </p:nvCxnSpPr>
        <p:spPr>
          <a:xfrm>
            <a:off x="775583" y="4867979"/>
            <a:ext cx="0" cy="28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3283378" y="4867979"/>
            <a:ext cx="0" cy="28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8" name="Gerade Verbindung mit Pfeil 57"/>
          <p:cNvCxnSpPr/>
          <p:nvPr/>
        </p:nvCxnSpPr>
        <p:spPr>
          <a:xfrm flipH="1">
            <a:off x="775584" y="5008203"/>
            <a:ext cx="2507794" cy="0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Textfeld 58"/>
              <p:cNvSpPr txBox="1"/>
              <p:nvPr/>
            </p:nvSpPr>
            <p:spPr>
              <a:xfrm>
                <a:off x="1429751" y="5008921"/>
                <a:ext cx="1173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100 mm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9" name="Textfeld 5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751" y="5008921"/>
                <a:ext cx="1173142" cy="307777"/>
              </a:xfrm>
              <a:prstGeom prst="rect">
                <a:avLst/>
              </a:prstGeom>
              <a:blipFill>
                <a:blip r:embed="rId6"/>
                <a:stretch>
                  <a:fillRect t="-4000" r="-20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0" name="Gerade Verbindung mit Pfeil 59"/>
          <p:cNvCxnSpPr/>
          <p:nvPr/>
        </p:nvCxnSpPr>
        <p:spPr>
          <a:xfrm flipH="1">
            <a:off x="641851" y="3721725"/>
            <a:ext cx="133732" cy="1107455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Gerader Verbinder 60"/>
          <p:cNvCxnSpPr/>
          <p:nvPr/>
        </p:nvCxnSpPr>
        <p:spPr>
          <a:xfrm flipH="1" flipV="1">
            <a:off x="505541" y="4812026"/>
            <a:ext cx="261204" cy="3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2" name="Gerader Verbinder 61"/>
          <p:cNvCxnSpPr/>
          <p:nvPr/>
        </p:nvCxnSpPr>
        <p:spPr>
          <a:xfrm flipH="1" flipV="1">
            <a:off x="634081" y="3721725"/>
            <a:ext cx="261204" cy="3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Textfeld 62"/>
              <p:cNvSpPr txBox="1"/>
              <p:nvPr/>
            </p:nvSpPr>
            <p:spPr>
              <a:xfrm rot="16642271">
                <a:off x="-1673" y="4094403"/>
                <a:ext cx="1108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50 mm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3" name="Textfeld 6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642271">
                <a:off x="-1673" y="4094403"/>
                <a:ext cx="1108124" cy="307777"/>
              </a:xfrm>
              <a:prstGeom prst="rect">
                <a:avLst/>
              </a:prstGeom>
              <a:blipFill>
                <a:blip r:embed="rId7"/>
                <a:stretch>
                  <a:fillRect t="-1064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9" name="Gerade Verbindung mit Pfeil 28"/>
          <p:cNvCxnSpPr/>
          <p:nvPr/>
        </p:nvCxnSpPr>
        <p:spPr>
          <a:xfrm flipV="1">
            <a:off x="3395287" y="4650034"/>
            <a:ext cx="0" cy="200521"/>
          </a:xfrm>
          <a:prstGeom prst="straightConnector1">
            <a:avLst/>
          </a:prstGeom>
          <a:ln w="19050">
            <a:headEnd type="triangle" w="lg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>
            <a:off x="3310049" y="4881312"/>
            <a:ext cx="176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 flipH="1">
            <a:off x="3280295" y="4852347"/>
            <a:ext cx="2297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Gerade Verbindung mit Pfeil 32"/>
          <p:cNvCxnSpPr/>
          <p:nvPr/>
        </p:nvCxnSpPr>
        <p:spPr>
          <a:xfrm flipV="1">
            <a:off x="3395287" y="4850555"/>
            <a:ext cx="0" cy="42662"/>
          </a:xfrm>
          <a:prstGeom prst="straightConnector1">
            <a:avLst/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 rot="16200000">
            <a:off x="2862528" y="4003871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de-DE" sz="1600" dirty="0"/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1400" dirty="0" smtClean="0"/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cxnSp>
        <p:nvCxnSpPr>
          <p:cNvPr id="37" name="Gerade Verbindung mit Pfeil 36"/>
          <p:cNvCxnSpPr/>
          <p:nvPr/>
        </p:nvCxnSpPr>
        <p:spPr>
          <a:xfrm>
            <a:off x="3395287" y="4883736"/>
            <a:ext cx="0" cy="200521"/>
          </a:xfrm>
          <a:prstGeom prst="straightConnector1">
            <a:avLst/>
          </a:prstGeom>
          <a:ln w="19050">
            <a:headEnd type="triangle" w="lg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786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Grafik 3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548" y="3535308"/>
            <a:ext cx="3279172" cy="2188597"/>
          </a:xfrm>
          <a:prstGeom prst="rect">
            <a:avLst/>
          </a:prstGeom>
        </p:spPr>
      </p:pic>
      <p:sp>
        <p:nvSpPr>
          <p:cNvPr id="23" name="Rechteck 22"/>
          <p:cNvSpPr/>
          <p:nvPr/>
        </p:nvSpPr>
        <p:spPr>
          <a:xfrm>
            <a:off x="899126" y="1628778"/>
            <a:ext cx="2135585" cy="19851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State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&lt; 85 000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oids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11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voids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/mm³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Controlling </a:t>
            </a:r>
            <a:r>
              <a:rPr lang="de-DE" dirty="0" err="1"/>
              <a:t>Damage</a:t>
            </a:r>
            <a:r>
              <a:rPr lang="de-DE" dirty="0"/>
              <a:t> in </a:t>
            </a:r>
            <a:r>
              <a:rPr lang="de-DE" dirty="0" err="1"/>
              <a:t>Bending</a:t>
            </a:r>
            <a:endParaRPr lang="de-DE" dirty="0"/>
          </a:p>
        </p:txBody>
      </p:sp>
      <p:sp>
        <p:nvSpPr>
          <p:cNvPr id="17" name="Gleichschenkliges Dreieck 16"/>
          <p:cNvSpPr/>
          <p:nvPr/>
        </p:nvSpPr>
        <p:spPr>
          <a:xfrm rot="5400000">
            <a:off x="3127433" y="3396307"/>
            <a:ext cx="1804629" cy="45115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6" name="Gleichschenkliges Dreieck 25"/>
          <p:cNvSpPr/>
          <p:nvPr/>
        </p:nvSpPr>
        <p:spPr>
          <a:xfrm rot="5400000">
            <a:off x="6924372" y="3396307"/>
            <a:ext cx="1804629" cy="45115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5" name="Rechteck 24"/>
          <p:cNvSpPr/>
          <p:nvPr/>
        </p:nvSpPr>
        <p:spPr>
          <a:xfrm>
            <a:off x="8610888" y="1824729"/>
            <a:ext cx="2757239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~ 15,100,000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voids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210 000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voids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/mm³</a:t>
            </a:r>
          </a:p>
          <a:p>
            <a:pPr algn="ctr"/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zone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Rechteck 37"/>
          <p:cNvSpPr/>
          <p:nvPr/>
        </p:nvSpPr>
        <p:spPr>
          <a:xfrm>
            <a:off x="7130706" y="3160220"/>
            <a:ext cx="1764767" cy="8206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45</a:t>
            </a:r>
            <a:r>
              <a:rPr lang="de-DE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lang="de-DE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4551937" y="1824729"/>
            <a:ext cx="2757239" cy="28469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</a:rPr>
              <a:t>~ 27,500,000 </a:t>
            </a:r>
            <a:r>
              <a:rPr lang="de-DE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oids</a:t>
            </a:r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390 000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voids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/mm³ </a:t>
            </a:r>
          </a:p>
          <a:p>
            <a:pPr algn="ctr"/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  in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forming</a:t>
            </a:r>
            <a:r>
              <a:rPr lang="de-DE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zone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hteck 19"/>
          <p:cNvSpPr/>
          <p:nvPr/>
        </p:nvSpPr>
        <p:spPr>
          <a:xfrm>
            <a:off x="8692382" y="1089150"/>
            <a:ext cx="2757239" cy="1287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Controlled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leichschenkliges Dreieck 20"/>
          <p:cNvSpPr/>
          <p:nvPr/>
        </p:nvSpPr>
        <p:spPr>
          <a:xfrm rot="5400000">
            <a:off x="3595203" y="1834014"/>
            <a:ext cx="547295" cy="1368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cxnSp>
        <p:nvCxnSpPr>
          <p:cNvPr id="22" name="Gerader Verbinder 21"/>
          <p:cNvCxnSpPr/>
          <p:nvPr/>
        </p:nvCxnSpPr>
        <p:spPr>
          <a:xfrm>
            <a:off x="7837098" y="1628778"/>
            <a:ext cx="0" cy="630865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Rechteck 23"/>
          <p:cNvSpPr/>
          <p:nvPr/>
        </p:nvSpPr>
        <p:spPr>
          <a:xfrm>
            <a:off x="4579917" y="1636474"/>
            <a:ext cx="2757239" cy="456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5207580" y="5181230"/>
            <a:ext cx="280680" cy="19909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5485085" y="4906805"/>
            <a:ext cx="2074932" cy="2728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5207580" y="5389382"/>
            <a:ext cx="427936" cy="92580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V="1">
            <a:off x="5207580" y="4913156"/>
            <a:ext cx="427936" cy="26331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Gerader Verbinder 35"/>
          <p:cNvCxnSpPr/>
          <p:nvPr/>
        </p:nvCxnSpPr>
        <p:spPr>
          <a:xfrm>
            <a:off x="5485085" y="5390783"/>
            <a:ext cx="2078107" cy="933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" name="Grafik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516" y="4903630"/>
            <a:ext cx="1927676" cy="1440131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46" name="Textfeld 45"/>
              <p:cNvSpPr txBox="1"/>
              <p:nvPr/>
            </p:nvSpPr>
            <p:spPr>
              <a:xfrm>
                <a:off x="400079" y="5466744"/>
                <a:ext cx="1561902" cy="86401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DP800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t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,</m:t>
                        </m:r>
                      </m:sub>
                    </m:sSub>
                  </m:oMath>
                </a14:m>
                <a:r>
                  <a:rPr lang="de-DE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m:rPr>
                                <m:sty m:val="p"/>
                              </m:rPr>
                              <a:rPr lang="de-DE" sz="1600" b="0" i="0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y</m:t>
                            </m:r>
                          </m:sub>
                        </m:sSub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= 494 MPa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46" name="Textfeld 4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079" y="5466744"/>
                <a:ext cx="1561902" cy="864019"/>
              </a:xfrm>
              <a:prstGeom prst="rect">
                <a:avLst/>
              </a:prstGeom>
              <a:blipFill>
                <a:blip r:embed="rId6"/>
                <a:stretch>
                  <a:fillRect l="-775" t="-694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Grafik 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5" t="18905" r="3462" b="7079"/>
          <a:stretch/>
        </p:blipFill>
        <p:spPr>
          <a:xfrm>
            <a:off x="718457" y="3559803"/>
            <a:ext cx="2603241" cy="1539551"/>
          </a:xfrm>
          <a:prstGeom prst="rect">
            <a:avLst/>
          </a:prstGeom>
        </p:spPr>
      </p:pic>
      <p:cxnSp>
        <p:nvCxnSpPr>
          <p:cNvPr id="48" name="Gerader Verbinder 47"/>
          <p:cNvCxnSpPr/>
          <p:nvPr/>
        </p:nvCxnSpPr>
        <p:spPr>
          <a:xfrm>
            <a:off x="775583" y="4867979"/>
            <a:ext cx="0" cy="28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3283378" y="4867979"/>
            <a:ext cx="0" cy="28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Gerade Verbindung mit Pfeil 49"/>
          <p:cNvCxnSpPr/>
          <p:nvPr/>
        </p:nvCxnSpPr>
        <p:spPr>
          <a:xfrm flipH="1">
            <a:off x="775584" y="5008203"/>
            <a:ext cx="2507794" cy="0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Textfeld 50"/>
              <p:cNvSpPr txBox="1"/>
              <p:nvPr/>
            </p:nvSpPr>
            <p:spPr>
              <a:xfrm>
                <a:off x="1429751" y="5008921"/>
                <a:ext cx="117314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100 mm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1" name="Textfeld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9751" y="5008921"/>
                <a:ext cx="1173142" cy="307777"/>
              </a:xfrm>
              <a:prstGeom prst="rect">
                <a:avLst/>
              </a:prstGeom>
              <a:blipFill>
                <a:blip r:embed="rId8"/>
                <a:stretch>
                  <a:fillRect t="-4000" r="-2083"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2" name="Gerade Verbindung mit Pfeil 51"/>
          <p:cNvCxnSpPr/>
          <p:nvPr/>
        </p:nvCxnSpPr>
        <p:spPr>
          <a:xfrm flipH="1">
            <a:off x="641851" y="3721725"/>
            <a:ext cx="133732" cy="1107455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 flipH="1" flipV="1">
            <a:off x="505541" y="4812026"/>
            <a:ext cx="261204" cy="3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 flipH="1" flipV="1">
            <a:off x="634081" y="3721725"/>
            <a:ext cx="261204" cy="3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69" name="Grafik 6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0101" y="3535308"/>
            <a:ext cx="3279172" cy="2188597"/>
          </a:xfrm>
          <a:prstGeom prst="rect">
            <a:avLst/>
          </a:prstGeom>
        </p:spPr>
      </p:pic>
      <p:sp>
        <p:nvSpPr>
          <p:cNvPr id="70" name="Rechteck 69"/>
          <p:cNvSpPr/>
          <p:nvPr/>
        </p:nvSpPr>
        <p:spPr>
          <a:xfrm>
            <a:off x="9069133" y="5181230"/>
            <a:ext cx="280680" cy="199095"/>
          </a:xfrm>
          <a:prstGeom prst="rect">
            <a:avLst/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1" name="Gerader Verbinder 70"/>
          <p:cNvCxnSpPr/>
          <p:nvPr/>
        </p:nvCxnSpPr>
        <p:spPr>
          <a:xfrm flipV="1">
            <a:off x="9346638" y="4906805"/>
            <a:ext cx="2074932" cy="272836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2" name="Gerader Verbinder 71"/>
          <p:cNvCxnSpPr/>
          <p:nvPr/>
        </p:nvCxnSpPr>
        <p:spPr>
          <a:xfrm>
            <a:off x="9069133" y="5389382"/>
            <a:ext cx="427936" cy="925801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3" name="Gerader Verbinder 72"/>
          <p:cNvCxnSpPr/>
          <p:nvPr/>
        </p:nvCxnSpPr>
        <p:spPr>
          <a:xfrm flipV="1">
            <a:off x="9069133" y="4913156"/>
            <a:ext cx="427936" cy="263310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4" name="Gerader Verbinder 73"/>
          <p:cNvCxnSpPr/>
          <p:nvPr/>
        </p:nvCxnSpPr>
        <p:spPr>
          <a:xfrm>
            <a:off x="9346638" y="5390783"/>
            <a:ext cx="2078107" cy="933927"/>
          </a:xfrm>
          <a:prstGeom prst="line">
            <a:avLst/>
          </a:prstGeom>
          <a:ln w="127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Grafik 4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brightnessContrast bright="1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94286" y="4902043"/>
            <a:ext cx="1923925" cy="14401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 rot="16642271">
                <a:off x="-1673" y="4094403"/>
                <a:ext cx="11081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sz="140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de-DE" sz="1400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50 mm</a:t>
                </a:r>
                <a:endParaRPr lang="en-US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642271">
                <a:off x="-1673" y="4094403"/>
                <a:ext cx="1108124" cy="307777"/>
              </a:xfrm>
              <a:prstGeom prst="rect">
                <a:avLst/>
              </a:prstGeom>
              <a:blipFill>
                <a:blip r:embed="rId11"/>
                <a:stretch>
                  <a:fillRect t="-1064" r="-1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9" name="Gerade Verbindung mit Pfeil 38"/>
          <p:cNvCxnSpPr/>
          <p:nvPr/>
        </p:nvCxnSpPr>
        <p:spPr>
          <a:xfrm flipV="1">
            <a:off x="3395287" y="4650034"/>
            <a:ext cx="0" cy="200521"/>
          </a:xfrm>
          <a:prstGeom prst="straightConnector1">
            <a:avLst/>
          </a:prstGeom>
          <a:ln w="19050">
            <a:headEnd type="triangle" w="lg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Gerader Verbinder 39"/>
          <p:cNvCxnSpPr/>
          <p:nvPr/>
        </p:nvCxnSpPr>
        <p:spPr>
          <a:xfrm flipH="1">
            <a:off x="3310049" y="4881312"/>
            <a:ext cx="176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r Verbinder 40"/>
          <p:cNvCxnSpPr/>
          <p:nvPr/>
        </p:nvCxnSpPr>
        <p:spPr>
          <a:xfrm flipH="1">
            <a:off x="3280295" y="4852347"/>
            <a:ext cx="2297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 flipV="1">
            <a:off x="3395287" y="4850555"/>
            <a:ext cx="0" cy="42662"/>
          </a:xfrm>
          <a:prstGeom prst="straightConnector1">
            <a:avLst/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3" name="Gerade Verbindung mit Pfeil 42"/>
          <p:cNvCxnSpPr/>
          <p:nvPr/>
        </p:nvCxnSpPr>
        <p:spPr>
          <a:xfrm>
            <a:off x="3395287" y="4883736"/>
            <a:ext cx="0" cy="200521"/>
          </a:xfrm>
          <a:prstGeom prst="straightConnector1">
            <a:avLst/>
          </a:prstGeom>
          <a:ln w="19050">
            <a:headEnd type="triangle" w="lg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4" name="Rechteck 43"/>
          <p:cNvSpPr/>
          <p:nvPr/>
        </p:nvSpPr>
        <p:spPr>
          <a:xfrm rot="16200000">
            <a:off x="2862528" y="4003871"/>
            <a:ext cx="102944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600" i="1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de-DE" sz="1600" dirty="0"/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=</a:t>
            </a:r>
            <a:r>
              <a:rPr lang="de-DE" sz="1400" dirty="0" smtClean="0"/>
              <a:t> 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1.5 </a:t>
            </a:r>
            <a:r>
              <a:rPr lang="de-DE" sz="14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</p:spTree>
    <p:extLst>
      <p:ext uri="{BB962C8B-B14F-4D97-AF65-F5344CB8AC3E}">
        <p14:creationId xmlns:p14="http://schemas.microsoft.com/office/powerpoint/2010/main" val="2809186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Product</a:t>
            </a:r>
            <a:r>
              <a:rPr lang="de-DE" dirty="0" smtClean="0"/>
              <a:t> Performance</a:t>
            </a:r>
            <a:endParaRPr lang="de-DE" dirty="0"/>
          </a:p>
        </p:txBody>
      </p:sp>
      <p:sp>
        <p:nvSpPr>
          <p:cNvPr id="29" name="Rechteck 28"/>
          <p:cNvSpPr/>
          <p:nvPr/>
        </p:nvSpPr>
        <p:spPr>
          <a:xfrm>
            <a:off x="1525924" y="1375995"/>
            <a:ext cx="35958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" name="Gerader Verbinder 5"/>
          <p:cNvCxnSpPr/>
          <p:nvPr/>
        </p:nvCxnSpPr>
        <p:spPr>
          <a:xfrm>
            <a:off x="6097239" y="2477910"/>
            <a:ext cx="0" cy="2103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4" name="Grafik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553" y="1888557"/>
            <a:ext cx="5084074" cy="38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638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06" y="2398528"/>
            <a:ext cx="5361433" cy="3255264"/>
          </a:xfrm>
          <a:prstGeom prst="rect">
            <a:avLst/>
          </a:prstGeom>
        </p:spPr>
      </p:pic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Increasing</a:t>
            </a:r>
            <a:r>
              <a:rPr lang="de-DE" dirty="0" smtClean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Performance</a:t>
            </a:r>
          </a:p>
        </p:txBody>
      </p:sp>
      <p:sp>
        <p:nvSpPr>
          <p:cNvPr id="38" name="Rechteck 37"/>
          <p:cNvSpPr/>
          <p:nvPr/>
        </p:nvSpPr>
        <p:spPr>
          <a:xfrm>
            <a:off x="7960317" y="2265326"/>
            <a:ext cx="1944631" cy="707886"/>
          </a:xfrm>
          <a:prstGeom prst="rect">
            <a:avLst/>
          </a:prstGeom>
          <a:solidFill>
            <a:srgbClr val="76B61A">
              <a:alpha val="50000"/>
            </a:srgbClr>
          </a:solidFill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+ 19% in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1525924" y="1375995"/>
            <a:ext cx="3595857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Impact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2" name="Gruppieren 21"/>
          <p:cNvGrpSpPr/>
          <p:nvPr/>
        </p:nvGrpSpPr>
        <p:grpSpPr>
          <a:xfrm rot="4841216">
            <a:off x="2975878" y="923322"/>
            <a:ext cx="319793" cy="3581354"/>
            <a:chOff x="1222127" y="2821652"/>
            <a:chExt cx="136375" cy="2451978"/>
          </a:xfrm>
          <a:gradFill>
            <a:gsLst>
              <a:gs pos="100000">
                <a:schemeClr val="accent1">
                  <a:lumMod val="5000"/>
                  <a:lumOff val="95000"/>
                  <a:alpha val="0"/>
                </a:schemeClr>
              </a:gs>
              <a:gs pos="24000">
                <a:srgbClr val="76B61A"/>
              </a:gs>
            </a:gsLst>
            <a:lin ang="5400000" scaled="1"/>
          </a:gradFill>
        </p:grpSpPr>
        <p:sp>
          <p:nvSpPr>
            <p:cNvPr id="23" name="Rechteck 22"/>
            <p:cNvSpPr/>
            <p:nvPr/>
          </p:nvSpPr>
          <p:spPr>
            <a:xfrm rot="10800000">
              <a:off x="1262298" y="2968552"/>
              <a:ext cx="45719" cy="230507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Gleichschenkliges Dreieck 24"/>
            <p:cNvSpPr/>
            <p:nvPr/>
          </p:nvSpPr>
          <p:spPr>
            <a:xfrm>
              <a:off x="1222127" y="2821652"/>
              <a:ext cx="136375" cy="1469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8" name="Gerade Verbindung mit Pfeil 7"/>
          <p:cNvCxnSpPr/>
          <p:nvPr/>
        </p:nvCxnSpPr>
        <p:spPr>
          <a:xfrm>
            <a:off x="1480729" y="5810604"/>
            <a:ext cx="3755664" cy="0"/>
          </a:xfrm>
          <a:prstGeom prst="straightConnector1">
            <a:avLst/>
          </a:prstGeom>
          <a:ln w="15875">
            <a:gradFill>
              <a:gsLst>
                <a:gs pos="9000">
                  <a:schemeClr val="accent1">
                    <a:lumMod val="5000"/>
                    <a:lumOff val="95000"/>
                  </a:schemeClr>
                </a:gs>
                <a:gs pos="89000">
                  <a:schemeClr val="tx1"/>
                </a:gs>
              </a:gsLst>
              <a:lin ang="0" scaled="0"/>
            </a:gradFill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4" name="Rechteck 33"/>
          <p:cNvSpPr/>
          <p:nvPr/>
        </p:nvSpPr>
        <p:spPr>
          <a:xfrm>
            <a:off x="6903748" y="3099812"/>
            <a:ext cx="1107997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achieved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6419614" y="3957778"/>
            <a:ext cx="1944631" cy="707886"/>
          </a:xfrm>
          <a:prstGeom prst="rect">
            <a:avLst/>
          </a:prstGeom>
          <a:solidFill>
            <a:srgbClr val="F8AE28">
              <a:alpha val="50000"/>
            </a:srgb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Improved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safety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margin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echteck 35"/>
          <p:cNvSpPr/>
          <p:nvPr/>
        </p:nvSpPr>
        <p:spPr>
          <a:xfrm>
            <a:off x="9497691" y="3957778"/>
            <a:ext cx="2229583" cy="707886"/>
          </a:xfrm>
          <a:prstGeom prst="rect">
            <a:avLst/>
          </a:prstGeom>
          <a:solidFill>
            <a:srgbClr val="0064B0">
              <a:alpha val="50000"/>
            </a:srgbClr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Reduction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sheet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thickness</a:t>
            </a:r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Gerade Verbindung mit Pfeil 15"/>
          <p:cNvCxnSpPr/>
          <p:nvPr/>
        </p:nvCxnSpPr>
        <p:spPr>
          <a:xfrm flipH="1">
            <a:off x="7767087" y="3135547"/>
            <a:ext cx="597158" cy="695631"/>
          </a:xfrm>
          <a:prstGeom prst="straightConnector1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tx1"/>
                </a:gs>
              </a:gsLst>
              <a:lin ang="5400000" scaled="1"/>
            </a:gradFill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Gerade Verbindung mit Pfeil 40"/>
          <p:cNvCxnSpPr/>
          <p:nvPr/>
        </p:nvCxnSpPr>
        <p:spPr>
          <a:xfrm>
            <a:off x="9573300" y="3135547"/>
            <a:ext cx="597158" cy="695631"/>
          </a:xfrm>
          <a:prstGeom prst="straightConnector1">
            <a:avLst/>
          </a:prstGeom>
          <a:ln w="28575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3000">
                  <a:schemeClr val="tx1"/>
                </a:gs>
              </a:gsLst>
              <a:lin ang="5400000" scaled="1"/>
            </a:gradFill>
            <a:headEnd w="lg" len="lg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2" name="Rechteck 41"/>
          <p:cNvSpPr/>
          <p:nvPr/>
        </p:nvSpPr>
        <p:spPr>
          <a:xfrm>
            <a:off x="2194987" y="5766662"/>
            <a:ext cx="2672526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educed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value</a:t>
            </a:r>
            <a:endParaRPr lang="de-DE" sz="1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hteck 42"/>
          <p:cNvSpPr/>
          <p:nvPr/>
        </p:nvSpPr>
        <p:spPr>
          <a:xfrm>
            <a:off x="9988749" y="3091345"/>
            <a:ext cx="99258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enables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Gerader Verbinder 43"/>
          <p:cNvCxnSpPr/>
          <p:nvPr/>
        </p:nvCxnSpPr>
        <p:spPr>
          <a:xfrm>
            <a:off x="6097239" y="2477910"/>
            <a:ext cx="0" cy="2103086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877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4" grpId="0"/>
      <p:bldP spid="35" grpId="0" animBg="1"/>
      <p:bldP spid="36" grpId="0" animBg="1"/>
      <p:bldP spid="42" grpId="0"/>
      <p:bldP spid="4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22"/>
          <p:cNvSpPr/>
          <p:nvPr/>
        </p:nvSpPr>
        <p:spPr>
          <a:xfrm>
            <a:off x="4333848" y="5465529"/>
            <a:ext cx="3954930" cy="4565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characterized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Summary on </a:t>
            </a:r>
            <a:r>
              <a:rPr lang="de-DE" dirty="0" err="1" smtClean="0"/>
              <a:t>Damage</a:t>
            </a:r>
            <a:endParaRPr lang="de-DE" dirty="0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001CA132-C11E-CA43-B1ED-326D83BF8BD8}"/>
              </a:ext>
            </a:extLst>
          </p:cNvPr>
          <p:cNvSpPr txBox="1"/>
          <p:nvPr/>
        </p:nvSpPr>
        <p:spPr>
          <a:xfrm>
            <a:off x="3304845" y="940719"/>
            <a:ext cx="5561013" cy="1538883"/>
          </a:xfrm>
          <a:custGeom>
            <a:avLst/>
            <a:gdLst>
              <a:gd name="connsiteX0" fmla="*/ 0 w 4615543"/>
              <a:gd name="connsiteY0" fmla="*/ 0 h 461665"/>
              <a:gd name="connsiteX1" fmla="*/ 4615543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0 w 4615543"/>
              <a:gd name="connsiteY4" fmla="*/ 0 h 461665"/>
              <a:gd name="connsiteX0" fmla="*/ 419877 w 4615543"/>
              <a:gd name="connsiteY0" fmla="*/ 9330 h 461665"/>
              <a:gd name="connsiteX1" fmla="*/ 4615543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419877 w 4615543"/>
              <a:gd name="connsiteY4" fmla="*/ 9330 h 461665"/>
              <a:gd name="connsiteX0" fmla="*/ 373224 w 4615543"/>
              <a:gd name="connsiteY0" fmla="*/ 9330 h 461665"/>
              <a:gd name="connsiteX1" fmla="*/ 4615543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373224 w 4615543"/>
              <a:gd name="connsiteY4" fmla="*/ 9330 h 461665"/>
              <a:gd name="connsiteX0" fmla="*/ 373224 w 4615543"/>
              <a:gd name="connsiteY0" fmla="*/ 9330 h 461665"/>
              <a:gd name="connsiteX1" fmla="*/ 4288972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373224 w 4615543"/>
              <a:gd name="connsiteY4" fmla="*/ 9330 h 461665"/>
              <a:gd name="connsiteX0" fmla="*/ 373224 w 4615543"/>
              <a:gd name="connsiteY0" fmla="*/ 9330 h 461665"/>
              <a:gd name="connsiteX1" fmla="*/ 4288972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373224 w 4615543"/>
              <a:gd name="connsiteY4" fmla="*/ 9330 h 461665"/>
              <a:gd name="connsiteX0" fmla="*/ 570921 w 4615543"/>
              <a:gd name="connsiteY0" fmla="*/ 24881 h 461665"/>
              <a:gd name="connsiteX1" fmla="*/ 4288972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570921 w 4615543"/>
              <a:gd name="connsiteY4" fmla="*/ 24881 h 461665"/>
              <a:gd name="connsiteX0" fmla="*/ 642091 w 4615543"/>
              <a:gd name="connsiteY0" fmla="*/ 14514 h 461665"/>
              <a:gd name="connsiteX1" fmla="*/ 4288972 w 4615543"/>
              <a:gd name="connsiteY1" fmla="*/ 0 h 461665"/>
              <a:gd name="connsiteX2" fmla="*/ 4615543 w 4615543"/>
              <a:gd name="connsiteY2" fmla="*/ 461665 h 461665"/>
              <a:gd name="connsiteX3" fmla="*/ 0 w 4615543"/>
              <a:gd name="connsiteY3" fmla="*/ 461665 h 461665"/>
              <a:gd name="connsiteX4" fmla="*/ 642091 w 4615543"/>
              <a:gd name="connsiteY4" fmla="*/ 14514 h 461665"/>
              <a:gd name="connsiteX0" fmla="*/ 642091 w 4615543"/>
              <a:gd name="connsiteY0" fmla="*/ 19697 h 466848"/>
              <a:gd name="connsiteX1" fmla="*/ 4067553 w 4615543"/>
              <a:gd name="connsiteY1" fmla="*/ 0 h 466848"/>
              <a:gd name="connsiteX2" fmla="*/ 4615543 w 4615543"/>
              <a:gd name="connsiteY2" fmla="*/ 466848 h 466848"/>
              <a:gd name="connsiteX3" fmla="*/ 0 w 4615543"/>
              <a:gd name="connsiteY3" fmla="*/ 466848 h 466848"/>
              <a:gd name="connsiteX4" fmla="*/ 642091 w 4615543"/>
              <a:gd name="connsiteY4" fmla="*/ 19697 h 466848"/>
              <a:gd name="connsiteX0" fmla="*/ 642091 w 4615543"/>
              <a:gd name="connsiteY0" fmla="*/ 0 h 447151"/>
              <a:gd name="connsiteX1" fmla="*/ 4067554 w 4615543"/>
              <a:gd name="connsiteY1" fmla="*/ 6221 h 447151"/>
              <a:gd name="connsiteX2" fmla="*/ 4615543 w 4615543"/>
              <a:gd name="connsiteY2" fmla="*/ 447151 h 447151"/>
              <a:gd name="connsiteX3" fmla="*/ 0 w 4615543"/>
              <a:gd name="connsiteY3" fmla="*/ 447151 h 447151"/>
              <a:gd name="connsiteX4" fmla="*/ 642091 w 4615543"/>
              <a:gd name="connsiteY4" fmla="*/ 0 h 447151"/>
              <a:gd name="connsiteX0" fmla="*/ 642091 w 4615543"/>
              <a:gd name="connsiteY0" fmla="*/ 4146 h 451297"/>
              <a:gd name="connsiteX1" fmla="*/ 4067554 w 4615543"/>
              <a:gd name="connsiteY1" fmla="*/ 0 h 451297"/>
              <a:gd name="connsiteX2" fmla="*/ 4615543 w 4615543"/>
              <a:gd name="connsiteY2" fmla="*/ 451297 h 451297"/>
              <a:gd name="connsiteX3" fmla="*/ 0 w 4615543"/>
              <a:gd name="connsiteY3" fmla="*/ 451297 h 451297"/>
              <a:gd name="connsiteX4" fmla="*/ 642091 w 4615543"/>
              <a:gd name="connsiteY4" fmla="*/ 4146 h 451297"/>
              <a:gd name="connsiteX0" fmla="*/ 642091 w 4615543"/>
              <a:gd name="connsiteY0" fmla="*/ 794369 h 1241520"/>
              <a:gd name="connsiteX1" fmla="*/ 2259297 w 4615543"/>
              <a:gd name="connsiteY1" fmla="*/ 0 h 1241520"/>
              <a:gd name="connsiteX2" fmla="*/ 4615543 w 4615543"/>
              <a:gd name="connsiteY2" fmla="*/ 1241520 h 1241520"/>
              <a:gd name="connsiteX3" fmla="*/ 0 w 4615543"/>
              <a:gd name="connsiteY3" fmla="*/ 1241520 h 1241520"/>
              <a:gd name="connsiteX4" fmla="*/ 642091 w 4615543"/>
              <a:gd name="connsiteY4" fmla="*/ 794369 h 1241520"/>
              <a:gd name="connsiteX0" fmla="*/ 0 w 4615543"/>
              <a:gd name="connsiteY0" fmla="*/ 1241520 h 1241520"/>
              <a:gd name="connsiteX1" fmla="*/ 2259297 w 4615543"/>
              <a:gd name="connsiteY1" fmla="*/ 0 h 1241520"/>
              <a:gd name="connsiteX2" fmla="*/ 4615543 w 4615543"/>
              <a:gd name="connsiteY2" fmla="*/ 1241520 h 1241520"/>
              <a:gd name="connsiteX3" fmla="*/ 0 w 4615543"/>
              <a:gd name="connsiteY3" fmla="*/ 1241520 h 1241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15543" h="1241520">
                <a:moveTo>
                  <a:pt x="0" y="1241520"/>
                </a:moveTo>
                <a:lnTo>
                  <a:pt x="2259297" y="0"/>
                </a:lnTo>
                <a:lnTo>
                  <a:pt x="4615543" y="1241520"/>
                </a:lnTo>
                <a:lnTo>
                  <a:pt x="0" y="1241520"/>
                </a:lnTo>
                <a:close/>
              </a:path>
            </a:pathLst>
          </a:custGeom>
          <a:solidFill>
            <a:srgbClr val="BADB87"/>
          </a:solidFill>
          <a:ln w="38100">
            <a:solidFill>
  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de-DE" sz="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not a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de-DE" sz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001CA132-C11E-CA43-B1ED-326D83BF8BD8}"/>
              </a:ext>
            </a:extLst>
          </p:cNvPr>
          <p:cNvSpPr txBox="1"/>
          <p:nvPr/>
        </p:nvSpPr>
        <p:spPr>
          <a:xfrm>
            <a:off x="2187245" y="3383207"/>
            <a:ext cx="7788275" cy="461665"/>
          </a:xfrm>
          <a:custGeom>
            <a:avLst/>
            <a:gdLst>
              <a:gd name="connsiteX0" fmla="*/ 0 w 10117495"/>
              <a:gd name="connsiteY0" fmla="*/ 0 h 461665"/>
              <a:gd name="connsiteX1" fmla="*/ 10117495 w 10117495"/>
              <a:gd name="connsiteY1" fmla="*/ 0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0 w 10117495"/>
              <a:gd name="connsiteY4" fmla="*/ 0 h 461665"/>
              <a:gd name="connsiteX0" fmla="*/ 457200 w 10117495"/>
              <a:gd name="connsiteY0" fmla="*/ 0 h 461665"/>
              <a:gd name="connsiteX1" fmla="*/ 10117495 w 10117495"/>
              <a:gd name="connsiteY1" fmla="*/ 0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57200 w 10117495"/>
              <a:gd name="connsiteY4" fmla="*/ 0 h 461665"/>
              <a:gd name="connsiteX0" fmla="*/ 457200 w 10117495"/>
              <a:gd name="connsiteY0" fmla="*/ 0 h 461665"/>
              <a:gd name="connsiteX1" fmla="*/ 9697617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57200 w 10117495"/>
              <a:gd name="connsiteY4" fmla="*/ 0 h 461665"/>
              <a:gd name="connsiteX0" fmla="*/ 498243 w 10117495"/>
              <a:gd name="connsiteY0" fmla="*/ 0 h 461665"/>
              <a:gd name="connsiteX1" fmla="*/ 9697617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98243 w 10117495"/>
              <a:gd name="connsiteY4" fmla="*/ 0 h 461665"/>
              <a:gd name="connsiteX0" fmla="*/ 498243 w 10117495"/>
              <a:gd name="connsiteY0" fmla="*/ 0 h 461665"/>
              <a:gd name="connsiteX1" fmla="*/ 9660564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98243 w 1011749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7495" h="461665">
                <a:moveTo>
                  <a:pt x="498243" y="0"/>
                </a:moveTo>
                <a:lnTo>
                  <a:pt x="9660564" y="18661"/>
                </a:lnTo>
                <a:lnTo>
                  <a:pt x="10117495" y="461665"/>
                </a:lnTo>
                <a:lnTo>
                  <a:pt x="0" y="461665"/>
                </a:lnTo>
                <a:lnTo>
                  <a:pt x="498243" y="0"/>
                </a:lnTo>
                <a:close/>
              </a:path>
            </a:pathLst>
          </a:custGeom>
          <a:solidFill>
            <a:srgbClr val="BADB87"/>
          </a:solidFill>
          <a:ln w="38100">
            <a:solidFill>
  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control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metal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forming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possible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feld 32"/>
          <p:cNvSpPr txBox="1"/>
          <p:nvPr/>
        </p:nvSpPr>
        <p:spPr>
          <a:xfrm>
            <a:off x="8293204" y="4642009"/>
            <a:ext cx="1145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800" dirty="0" smtClean="0"/>
              <a:t>?</a:t>
            </a:r>
            <a:endParaRPr lang="de-DE" sz="13800" dirty="0"/>
          </a:p>
        </p:txBody>
      </p:sp>
      <p:sp>
        <p:nvSpPr>
          <p:cNvPr id="34" name="Rechteck 33"/>
          <p:cNvSpPr/>
          <p:nvPr/>
        </p:nvSpPr>
        <p:spPr>
          <a:xfrm>
            <a:off x="4836331" y="5922063"/>
            <a:ext cx="3480440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How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can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modeled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echteck 34"/>
          <p:cNvSpPr/>
          <p:nvPr/>
        </p:nvSpPr>
        <p:spPr>
          <a:xfrm>
            <a:off x="2939911" y="5023590"/>
            <a:ext cx="5365571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What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dependency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on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plastic</a:t>
            </a: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deformation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>
            <a:extLst>
              <a:ext uri="{FF2B5EF4-FFF2-40B4-BE49-F238E27FC236}">
                <a16:creationId xmlns:a16="http://schemas.microsoft.com/office/drawing/2014/main" id="{001CA132-C11E-CA43-B1ED-326D83BF8BD8}"/>
              </a:ext>
            </a:extLst>
          </p:cNvPr>
          <p:cNvSpPr txBox="1"/>
          <p:nvPr/>
        </p:nvSpPr>
        <p:spPr>
          <a:xfrm>
            <a:off x="2752395" y="2700572"/>
            <a:ext cx="6670676" cy="461665"/>
          </a:xfrm>
          <a:custGeom>
            <a:avLst/>
            <a:gdLst>
              <a:gd name="connsiteX0" fmla="*/ 0 w 10117495"/>
              <a:gd name="connsiteY0" fmla="*/ 0 h 461665"/>
              <a:gd name="connsiteX1" fmla="*/ 10117495 w 10117495"/>
              <a:gd name="connsiteY1" fmla="*/ 0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0 w 10117495"/>
              <a:gd name="connsiteY4" fmla="*/ 0 h 461665"/>
              <a:gd name="connsiteX0" fmla="*/ 457200 w 10117495"/>
              <a:gd name="connsiteY0" fmla="*/ 0 h 461665"/>
              <a:gd name="connsiteX1" fmla="*/ 10117495 w 10117495"/>
              <a:gd name="connsiteY1" fmla="*/ 0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57200 w 10117495"/>
              <a:gd name="connsiteY4" fmla="*/ 0 h 461665"/>
              <a:gd name="connsiteX0" fmla="*/ 457200 w 10117495"/>
              <a:gd name="connsiteY0" fmla="*/ 0 h 461665"/>
              <a:gd name="connsiteX1" fmla="*/ 9697617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57200 w 10117495"/>
              <a:gd name="connsiteY4" fmla="*/ 0 h 461665"/>
              <a:gd name="connsiteX0" fmla="*/ 608700 w 10268995"/>
              <a:gd name="connsiteY0" fmla="*/ 0 h 461665"/>
              <a:gd name="connsiteX1" fmla="*/ 9849117 w 10268995"/>
              <a:gd name="connsiteY1" fmla="*/ 18661 h 461665"/>
              <a:gd name="connsiteX2" fmla="*/ 10268995 w 10268995"/>
              <a:gd name="connsiteY2" fmla="*/ 461665 h 461665"/>
              <a:gd name="connsiteX3" fmla="*/ 0 w 10268995"/>
              <a:gd name="connsiteY3" fmla="*/ 461665 h 461665"/>
              <a:gd name="connsiteX4" fmla="*/ 608700 w 10268995"/>
              <a:gd name="connsiteY4" fmla="*/ 0 h 461665"/>
              <a:gd name="connsiteX0" fmla="*/ 608700 w 10365403"/>
              <a:gd name="connsiteY0" fmla="*/ 0 h 461665"/>
              <a:gd name="connsiteX1" fmla="*/ 9849117 w 10365403"/>
              <a:gd name="connsiteY1" fmla="*/ 18661 h 461665"/>
              <a:gd name="connsiteX2" fmla="*/ 10365403 w 10365403"/>
              <a:gd name="connsiteY2" fmla="*/ 461665 h 461665"/>
              <a:gd name="connsiteX3" fmla="*/ 0 w 10365403"/>
              <a:gd name="connsiteY3" fmla="*/ 461665 h 461665"/>
              <a:gd name="connsiteX4" fmla="*/ 608700 w 10365403"/>
              <a:gd name="connsiteY4" fmla="*/ 0 h 461665"/>
              <a:gd name="connsiteX0" fmla="*/ 608700 w 10365403"/>
              <a:gd name="connsiteY0" fmla="*/ 0 h 461665"/>
              <a:gd name="connsiteX1" fmla="*/ 9797314 w 10365403"/>
              <a:gd name="connsiteY1" fmla="*/ 18661 h 461665"/>
              <a:gd name="connsiteX2" fmla="*/ 10365403 w 10365403"/>
              <a:gd name="connsiteY2" fmla="*/ 461665 h 461665"/>
              <a:gd name="connsiteX3" fmla="*/ 0 w 10365403"/>
              <a:gd name="connsiteY3" fmla="*/ 461665 h 461665"/>
              <a:gd name="connsiteX4" fmla="*/ 608700 w 10365403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65403" h="461665">
                <a:moveTo>
                  <a:pt x="608700" y="0"/>
                </a:moveTo>
                <a:lnTo>
                  <a:pt x="9797314" y="18661"/>
                </a:lnTo>
                <a:lnTo>
                  <a:pt x="10365403" y="461665"/>
                </a:lnTo>
                <a:lnTo>
                  <a:pt x="0" y="461665"/>
                </a:lnTo>
                <a:lnTo>
                  <a:pt x="608700" y="0"/>
                </a:lnTo>
                <a:close/>
              </a:path>
            </a:pathLst>
          </a:custGeom>
          <a:solidFill>
            <a:srgbClr val="BADB87"/>
          </a:solidFill>
          <a:ln w="38100">
            <a:solidFill>
  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2631731" y="4906628"/>
            <a:ext cx="702228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01CA132-C11E-CA43-B1ED-326D83BF8BD8}"/>
              </a:ext>
            </a:extLst>
          </p:cNvPr>
          <p:cNvSpPr txBox="1"/>
          <p:nvPr/>
        </p:nvSpPr>
        <p:spPr>
          <a:xfrm>
            <a:off x="1611817" y="4065842"/>
            <a:ext cx="8957427" cy="461665"/>
          </a:xfrm>
          <a:custGeom>
            <a:avLst/>
            <a:gdLst>
              <a:gd name="connsiteX0" fmla="*/ 0 w 10117495"/>
              <a:gd name="connsiteY0" fmla="*/ 0 h 461665"/>
              <a:gd name="connsiteX1" fmla="*/ 10117495 w 10117495"/>
              <a:gd name="connsiteY1" fmla="*/ 0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0 w 10117495"/>
              <a:gd name="connsiteY4" fmla="*/ 0 h 461665"/>
              <a:gd name="connsiteX0" fmla="*/ 457200 w 10117495"/>
              <a:gd name="connsiteY0" fmla="*/ 0 h 461665"/>
              <a:gd name="connsiteX1" fmla="*/ 10117495 w 10117495"/>
              <a:gd name="connsiteY1" fmla="*/ 0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57200 w 10117495"/>
              <a:gd name="connsiteY4" fmla="*/ 0 h 461665"/>
              <a:gd name="connsiteX0" fmla="*/ 457200 w 10117495"/>
              <a:gd name="connsiteY0" fmla="*/ 0 h 461665"/>
              <a:gd name="connsiteX1" fmla="*/ 9697617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57200 w 10117495"/>
              <a:gd name="connsiteY4" fmla="*/ 0 h 461665"/>
              <a:gd name="connsiteX0" fmla="*/ 421339 w 10117495"/>
              <a:gd name="connsiteY0" fmla="*/ 0 h 461665"/>
              <a:gd name="connsiteX1" fmla="*/ 9697617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21339 w 10117495"/>
              <a:gd name="connsiteY4" fmla="*/ 0 h 461665"/>
              <a:gd name="connsiteX0" fmla="*/ 437476 w 10117495"/>
              <a:gd name="connsiteY0" fmla="*/ 0 h 461665"/>
              <a:gd name="connsiteX1" fmla="*/ 9697617 w 10117495"/>
              <a:gd name="connsiteY1" fmla="*/ 18661 h 461665"/>
              <a:gd name="connsiteX2" fmla="*/ 10117495 w 10117495"/>
              <a:gd name="connsiteY2" fmla="*/ 461665 h 461665"/>
              <a:gd name="connsiteX3" fmla="*/ 0 w 10117495"/>
              <a:gd name="connsiteY3" fmla="*/ 461665 h 461665"/>
              <a:gd name="connsiteX4" fmla="*/ 437476 w 10117495"/>
              <a:gd name="connsiteY4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117495" h="461665">
                <a:moveTo>
                  <a:pt x="437476" y="0"/>
                </a:moveTo>
                <a:lnTo>
                  <a:pt x="9697617" y="18661"/>
                </a:lnTo>
                <a:lnTo>
                  <a:pt x="10117495" y="461665"/>
                </a:lnTo>
                <a:lnTo>
                  <a:pt x="0" y="461665"/>
                </a:lnTo>
                <a:lnTo>
                  <a:pt x="437476" y="0"/>
                </a:lnTo>
                <a:close/>
              </a:path>
            </a:pathLst>
          </a:custGeom>
          <a:solidFill>
            <a:srgbClr val="BADB87"/>
          </a:solidFill>
          <a:ln w="38100">
            <a:solidFill>
  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influences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product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properties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performance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Gerader Verbinder 11"/>
          <p:cNvCxnSpPr>
            <a:stCxn id="11" idx="2"/>
            <a:endCxn id="21" idx="2"/>
          </p:cNvCxnSpPr>
          <p:nvPr/>
        </p:nvCxnSpPr>
        <p:spPr>
          <a:xfrm flipH="1" flipV="1">
            <a:off x="8865858" y="2479602"/>
            <a:ext cx="1703386" cy="2047905"/>
          </a:xfrm>
          <a:prstGeom prst="line">
            <a:avLst/>
          </a:prstGeom>
          <a:ln w="38100">
            <a:solidFill>
              <a:srgbClr val="74B5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/>
          <p:cNvCxnSpPr>
            <a:stCxn id="11" idx="3"/>
            <a:endCxn id="21" idx="0"/>
          </p:cNvCxnSpPr>
          <p:nvPr/>
        </p:nvCxnSpPr>
        <p:spPr>
          <a:xfrm flipV="1">
            <a:off x="1611817" y="2479602"/>
            <a:ext cx="1693028" cy="2047905"/>
          </a:xfrm>
          <a:prstGeom prst="line">
            <a:avLst/>
          </a:prstGeom>
          <a:ln w="38100">
            <a:solidFill>
              <a:srgbClr val="74B51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7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33" grpId="0"/>
      <p:bldP spid="34" grpId="0"/>
      <p:bldP spid="3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209800" y="1876425"/>
            <a:ext cx="7772400" cy="2792394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de-DE" sz="2800" dirty="0"/>
              <a:t>Vielen Dank </a:t>
            </a:r>
            <a:br>
              <a:rPr lang="de-DE" sz="2800" dirty="0"/>
            </a:br>
            <a:r>
              <a:rPr lang="de-DE" sz="2800" dirty="0"/>
              <a:t>für Ihre Aufmerksamkeit.</a:t>
            </a:r>
            <a:br>
              <a:rPr lang="de-DE" sz="2800" dirty="0"/>
            </a:br>
            <a:r>
              <a:rPr lang="de-DE" sz="2800" dirty="0"/>
              <a:t/>
            </a:r>
            <a:br>
              <a:rPr lang="de-DE" sz="2800" dirty="0"/>
            </a:br>
            <a:r>
              <a:rPr lang="de-DE" sz="2800" dirty="0" err="1"/>
              <a:t>Thank</a:t>
            </a:r>
            <a:r>
              <a:rPr lang="de-DE" sz="2800" dirty="0"/>
              <a:t> </a:t>
            </a:r>
            <a:r>
              <a:rPr lang="de-DE" sz="2800" dirty="0" err="1"/>
              <a:t>you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</a:t>
            </a:r>
            <a:r>
              <a:rPr lang="de-DE" sz="2800" dirty="0" err="1"/>
              <a:t>your</a:t>
            </a:r>
            <a:r>
              <a:rPr lang="de-DE" sz="2800" dirty="0"/>
              <a:t> </a:t>
            </a:r>
            <a:r>
              <a:rPr lang="de-DE" sz="2800" dirty="0" err="1"/>
              <a:t>attention</a:t>
            </a:r>
            <a:r>
              <a:rPr lang="de-DE" sz="2800" dirty="0"/>
              <a:t>.</a:t>
            </a:r>
            <a: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/>
            </a:r>
            <a:br>
              <a:rPr lang="de-DE" sz="2800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13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6507" y="979521"/>
            <a:ext cx="4890100" cy="3263768"/>
          </a:xfrm>
          <a:prstGeom prst="rect">
            <a:avLst/>
          </a:prstGeom>
        </p:spPr>
      </p:pic>
      <p:sp>
        <p:nvSpPr>
          <p:cNvPr id="22" name="Rechteck 21"/>
          <p:cNvSpPr/>
          <p:nvPr/>
        </p:nvSpPr>
        <p:spPr>
          <a:xfrm>
            <a:off x="8275500" y="1158243"/>
            <a:ext cx="1492716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Air </a:t>
            </a:r>
            <a:r>
              <a:rPr lang="de-DE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Time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change</a:t>
            </a:r>
            <a:r>
              <a:rPr lang="de-DE" dirty="0" smtClean="0"/>
              <a:t> </a:t>
            </a:r>
            <a:r>
              <a:rPr lang="de-DE" dirty="0" err="1" smtClean="0"/>
              <a:t>the</a:t>
            </a:r>
            <a:r>
              <a:rPr lang="de-DE" dirty="0" smtClean="0"/>
              <a:t> </a:t>
            </a:r>
            <a:r>
              <a:rPr lang="de-DE" dirty="0" err="1" smtClean="0"/>
              <a:t>length</a:t>
            </a:r>
            <a:r>
              <a:rPr lang="de-DE" dirty="0" smtClean="0"/>
              <a:t> </a:t>
            </a:r>
            <a:r>
              <a:rPr lang="de-DE" dirty="0" err="1" smtClean="0"/>
              <a:t>scale</a:t>
            </a:r>
            <a:endParaRPr lang="de-DE" dirty="0"/>
          </a:p>
        </p:txBody>
      </p:sp>
      <p:sp>
        <p:nvSpPr>
          <p:cNvPr id="17" name="Gleichschenkliges Dreieck 16"/>
          <p:cNvSpPr/>
          <p:nvPr/>
        </p:nvSpPr>
        <p:spPr>
          <a:xfrm rot="5400000">
            <a:off x="5487775" y="5237294"/>
            <a:ext cx="1804629" cy="451157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20"/>
              <p:cNvSpPr txBox="1"/>
              <p:nvPr/>
            </p:nvSpPr>
            <p:spPr>
              <a:xfrm>
                <a:off x="10357858" y="3010556"/>
                <a:ext cx="1606530" cy="11045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none" rtlCol="0">
                <a:spAutoFit/>
              </a:bodyPr>
              <a:lstStyle/>
              <a:p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DP800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𝑟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m</m:t>
                        </m:r>
                      </m:sub>
                    </m:sSub>
                  </m:oMath>
                </a14:m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= 1.2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acc>
                          <m:accPr>
                            <m:chr m:val="̅"/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de-DE" sz="1600" i="1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𝜀</m:t>
                            </m:r>
                          </m:e>
                        </m:acc>
                      </m:e>
                      <m:sub>
                        <m:r>
                          <m:rPr>
                            <m:sty m:val="p"/>
                          </m:rPr>
                          <a:rPr lang="de-DE" sz="1600" b="0" i="0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t</m:t>
                        </m:r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,</m:t>
                        </m:r>
                      </m:sub>
                    </m:sSub>
                  </m:oMath>
                </a14:m>
                <a:r>
                  <a:rPr lang="de-DE" sz="1600" baseline="-250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max</a:t>
                </a:r>
                <a:r>
                  <a:rPr lang="de-DE" sz="16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= </a:t>
                </a:r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0.41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</m:ctrlPr>
                      </m:sSubPr>
                      <m:e>
                        <m:sSub>
                          <m:sSubPr>
                            <m:ctrlP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</m:ctrlPr>
                          </m:sSubPr>
                          <m:e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𝜎</m:t>
                            </m:r>
                          </m:e>
                          <m:sub>
                            <m:r>
                              <a:rPr lang="de-DE" sz="1600" b="0" i="1" smtClean="0">
                                <a:latin typeface="Cambria Math" panose="02040503050406030204" pitchFamily="18" charset="0"/>
                                <a:cs typeface="Times" panose="02020603050405020304" pitchFamily="18" charset="0"/>
                              </a:rPr>
                              <m:t>𝑦</m:t>
                            </m:r>
                          </m:sub>
                        </m:sSub>
                      </m:e>
                      <m:sub>
                        <m:r>
                          <a:rPr lang="de-DE" sz="1600" b="0" i="1" smtClean="0">
                            <a:latin typeface="Cambria Math" panose="02040503050406030204" pitchFamily="18" charset="0"/>
                            <a:cs typeface="Times" panose="020206030504050203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   = 494 MPa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Textfeld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57858" y="3010556"/>
                <a:ext cx="1606530" cy="1104598"/>
              </a:xfrm>
              <a:prstGeom prst="rect">
                <a:avLst/>
              </a:prstGeom>
              <a:blipFill>
                <a:blip r:embed="rId4"/>
                <a:stretch>
                  <a:fillRect l="-752" t="-54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Rechteck 22"/>
          <p:cNvSpPr/>
          <p:nvPr/>
        </p:nvSpPr>
        <p:spPr>
          <a:xfrm>
            <a:off x="2755249" y="1146042"/>
            <a:ext cx="1685077" cy="10002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b="1" dirty="0" smtClean="0">
                <a:latin typeface="Arial" panose="020B0604020202020204" pitchFamily="34" charset="0"/>
                <a:cs typeface="Arial" panose="020B0604020202020204" pitchFamily="34" charset="0"/>
              </a:rPr>
              <a:t>Original State</a:t>
            </a:r>
            <a:endParaRPr lang="de-DE" sz="16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10455895" y="4323264"/>
            <a:ext cx="1145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800" dirty="0" smtClean="0"/>
              <a:t>!</a:t>
            </a:r>
            <a:endParaRPr lang="de-DE" sz="13800" dirty="0"/>
          </a:p>
        </p:txBody>
      </p:sp>
      <p:sp>
        <p:nvSpPr>
          <p:cNvPr id="7" name="Ellipse 6"/>
          <p:cNvSpPr/>
          <p:nvPr/>
        </p:nvSpPr>
        <p:spPr>
          <a:xfrm>
            <a:off x="8809674" y="3378059"/>
            <a:ext cx="451157" cy="399393"/>
          </a:xfrm>
          <a:prstGeom prst="ellipse">
            <a:avLst/>
          </a:prstGeom>
          <a:noFill/>
          <a:ln w="76200"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hteck 37"/>
          <p:cNvSpPr/>
          <p:nvPr/>
        </p:nvSpPr>
        <p:spPr>
          <a:xfrm>
            <a:off x="5740713" y="5077061"/>
            <a:ext cx="1298753" cy="5778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35,000x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3" t="21190" r="2439" b="6701"/>
          <a:stretch/>
        </p:blipFill>
        <p:spPr>
          <a:xfrm>
            <a:off x="1421684" y="1648188"/>
            <a:ext cx="4348066" cy="2472612"/>
          </a:xfrm>
          <a:prstGeom prst="rect">
            <a:avLst/>
          </a:prstGeom>
        </p:spPr>
      </p:pic>
      <p:cxnSp>
        <p:nvCxnSpPr>
          <p:cNvPr id="6" name="Gerader Verbinder 5"/>
          <p:cNvCxnSpPr/>
          <p:nvPr/>
        </p:nvCxnSpPr>
        <p:spPr>
          <a:xfrm>
            <a:off x="1525238" y="3723725"/>
            <a:ext cx="0" cy="28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Gerader Verbinder 26"/>
          <p:cNvCxnSpPr/>
          <p:nvPr/>
        </p:nvCxnSpPr>
        <p:spPr>
          <a:xfrm>
            <a:off x="5668612" y="3723725"/>
            <a:ext cx="0" cy="28044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Gerade Verbindung mit Pfeil 8"/>
          <p:cNvCxnSpPr/>
          <p:nvPr/>
        </p:nvCxnSpPr>
        <p:spPr>
          <a:xfrm flipH="1">
            <a:off x="1534762" y="3863949"/>
            <a:ext cx="4133850" cy="0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/>
              <p:cNvSpPr txBox="1"/>
              <p:nvPr/>
            </p:nvSpPr>
            <p:spPr>
              <a:xfrm>
                <a:off x="2939479" y="3921354"/>
                <a:ext cx="151349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en-US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𝑙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100 mm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Textfeld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9479" y="3921354"/>
                <a:ext cx="1513491" cy="369332"/>
              </a:xfrm>
              <a:prstGeom prst="rect">
                <a:avLst/>
              </a:prstGeom>
              <a:blipFill>
                <a:blip r:embed="rId6"/>
                <a:stretch>
                  <a:fillRect t="-8197" r="-403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8" name="Gerade Verbindung mit Pfeil 27"/>
          <p:cNvCxnSpPr/>
          <p:nvPr/>
        </p:nvCxnSpPr>
        <p:spPr>
          <a:xfrm flipH="1">
            <a:off x="1381802" y="1880251"/>
            <a:ext cx="208732" cy="1806128"/>
          </a:xfrm>
          <a:prstGeom prst="straightConnector1">
            <a:avLst/>
          </a:prstGeom>
          <a:ln w="19050">
            <a:headEnd type="triangle" w="lg" len="med"/>
            <a:tailEnd type="triangle" w="lg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Gerader Verbinder 30"/>
          <p:cNvCxnSpPr/>
          <p:nvPr/>
        </p:nvCxnSpPr>
        <p:spPr>
          <a:xfrm flipH="1" flipV="1">
            <a:off x="1264034" y="3689417"/>
            <a:ext cx="261204" cy="3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 flipH="1" flipV="1">
            <a:off x="1459932" y="1863097"/>
            <a:ext cx="261204" cy="34308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7" name="Textfeld 36"/>
              <p:cNvSpPr txBox="1"/>
              <p:nvPr/>
            </p:nvSpPr>
            <p:spPr>
              <a:xfrm rot="16642271">
                <a:off x="584957" y="2592513"/>
                <a:ext cx="137794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de-D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  <m:sub>
                        <m:r>
                          <a:rPr lang="de-DE" b="0" i="1" dirty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US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 = 50 mm</a:t>
                </a:r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Textfeld 3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16642271">
                <a:off x="584957" y="2592513"/>
                <a:ext cx="1377941" cy="369332"/>
              </a:xfrm>
              <a:prstGeom prst="rect">
                <a:avLst/>
              </a:prstGeom>
              <a:blipFill>
                <a:blip r:embed="rId7"/>
                <a:stretch>
                  <a:fillRect t="-3863" r="-177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5" name="Gerade Verbindung mit Pfeil 24"/>
          <p:cNvCxnSpPr/>
          <p:nvPr/>
        </p:nvCxnSpPr>
        <p:spPr>
          <a:xfrm flipV="1">
            <a:off x="5781188" y="3520313"/>
            <a:ext cx="0" cy="200521"/>
          </a:xfrm>
          <a:prstGeom prst="straightConnector1">
            <a:avLst/>
          </a:prstGeom>
          <a:ln w="19050">
            <a:headEnd type="triangle" w="lg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Gerader Verbinder 25"/>
          <p:cNvCxnSpPr/>
          <p:nvPr/>
        </p:nvCxnSpPr>
        <p:spPr>
          <a:xfrm flipH="1">
            <a:off x="5695950" y="3763496"/>
            <a:ext cx="176213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Gerader Verbinder 28"/>
          <p:cNvCxnSpPr/>
          <p:nvPr/>
        </p:nvCxnSpPr>
        <p:spPr>
          <a:xfrm flipH="1">
            <a:off x="5666196" y="3722626"/>
            <a:ext cx="229779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0" name="Gerade Verbindung mit Pfeil 29"/>
          <p:cNvCxnSpPr/>
          <p:nvPr/>
        </p:nvCxnSpPr>
        <p:spPr>
          <a:xfrm flipV="1">
            <a:off x="5781188" y="3720834"/>
            <a:ext cx="0" cy="42662"/>
          </a:xfrm>
          <a:prstGeom prst="straightConnector1">
            <a:avLst/>
          </a:prstGeom>
          <a:ln w="9525"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1" name="Rechteck 10"/>
          <p:cNvSpPr/>
          <p:nvPr/>
        </p:nvSpPr>
        <p:spPr>
          <a:xfrm rot="16200000">
            <a:off x="5175358" y="2825891"/>
            <a:ext cx="11657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i="1" dirty="0">
                <a:latin typeface="Times" panose="02020603050405020304" pitchFamily="18" charset="0"/>
                <a:cs typeface="Times" panose="02020603050405020304" pitchFamily="18" charset="0"/>
              </a:rPr>
              <a:t>t</a:t>
            </a:r>
            <a:r>
              <a:rPr lang="de-DE" dirty="0"/>
              <a:t> </a:t>
            </a:r>
            <a:r>
              <a:rPr 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= 1.5 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mm</a:t>
            </a:r>
          </a:p>
        </p:txBody>
      </p:sp>
      <p:cxnSp>
        <p:nvCxnSpPr>
          <p:cNvPr id="32" name="Gerade Verbindung mit Pfeil 31"/>
          <p:cNvCxnSpPr/>
          <p:nvPr/>
        </p:nvCxnSpPr>
        <p:spPr>
          <a:xfrm>
            <a:off x="5781188" y="3765920"/>
            <a:ext cx="0" cy="200521"/>
          </a:xfrm>
          <a:prstGeom prst="straightConnector1">
            <a:avLst/>
          </a:prstGeom>
          <a:ln w="19050">
            <a:headEnd type="triangle" w="lg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Rechteck 32"/>
          <p:cNvSpPr/>
          <p:nvPr/>
        </p:nvSpPr>
        <p:spPr>
          <a:xfrm>
            <a:off x="2393335" y="4808949"/>
            <a:ext cx="2348976" cy="1261884"/>
          </a:xfrm>
          <a:prstGeom prst="rect">
            <a:avLst/>
          </a:prstGeom>
          <a:solidFill>
            <a:srgbClr val="75B619"/>
          </a:solidFill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endParaRPr lang="de-DE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&lt; 85 000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voids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de-DE" sz="2000" b="1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11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voids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/mm³</a:t>
            </a:r>
            <a:endParaRPr lang="de-DE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de-DE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hteck 33"/>
          <p:cNvSpPr/>
          <p:nvPr/>
        </p:nvSpPr>
        <p:spPr>
          <a:xfrm>
            <a:off x="7414678" y="4915547"/>
            <a:ext cx="3041217" cy="101566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/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~ 27,500,000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voids</a:t>
            </a:r>
            <a:endParaRPr lang="de-DE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~ 390 000 </a:t>
            </a:r>
            <a:r>
              <a:rPr lang="de-DE" sz="2000" b="1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voids</a:t>
            </a:r>
            <a:r>
              <a:rPr lang="de-DE" sz="2000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/mm³ </a:t>
            </a:r>
          </a:p>
          <a:p>
            <a:pPr algn="ctr"/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    in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the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forming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zone</a:t>
            </a: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feld 11"/>
          <p:cNvSpPr txBox="1"/>
          <p:nvPr/>
        </p:nvSpPr>
        <p:spPr>
          <a:xfrm rot="16200000">
            <a:off x="-258481" y="266448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acroscopic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feld 35"/>
          <p:cNvSpPr txBox="1"/>
          <p:nvPr/>
        </p:nvSpPr>
        <p:spPr>
          <a:xfrm rot="16200000">
            <a:off x="-220008" y="516607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icroscopic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4" name="Gerader Verbinder 13"/>
          <p:cNvCxnSpPr/>
          <p:nvPr/>
        </p:nvCxnSpPr>
        <p:spPr>
          <a:xfrm>
            <a:off x="745219" y="1790700"/>
            <a:ext cx="0" cy="4851400"/>
          </a:xfrm>
          <a:prstGeom prst="line">
            <a:avLst/>
          </a:prstGeom>
          <a:ln w="6350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Gerader Verbinder 15"/>
          <p:cNvCxnSpPr/>
          <p:nvPr/>
        </p:nvCxnSpPr>
        <p:spPr>
          <a:xfrm>
            <a:off x="891877" y="4281886"/>
            <a:ext cx="1333500" cy="0"/>
          </a:xfrm>
          <a:prstGeom prst="line">
            <a:avLst/>
          </a:prstGeom>
          <a:ln w="6350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/>
          <p:nvPr/>
        </p:nvCxnSpPr>
        <p:spPr>
          <a:xfrm>
            <a:off x="268224" y="4281886"/>
            <a:ext cx="331232" cy="0"/>
          </a:xfrm>
          <a:prstGeom prst="line">
            <a:avLst/>
          </a:prstGeom>
          <a:ln w="6350">
            <a:solidFill>
              <a:srgbClr val="0067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Rechteck 48"/>
          <p:cNvSpPr/>
          <p:nvPr/>
        </p:nvSpPr>
        <p:spPr>
          <a:xfrm>
            <a:off x="8621748" y="1850941"/>
            <a:ext cx="800219" cy="7397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de-DE" sz="3200" b="1" dirty="0" smtClean="0">
                <a:solidFill>
                  <a:srgbClr val="76B61A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OK</a:t>
            </a:r>
            <a:endParaRPr lang="de-DE" sz="2800" dirty="0">
              <a:solidFill>
                <a:srgbClr val="76B61A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8508301" y="4311113"/>
            <a:ext cx="1145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feld 19"/>
          <p:cNvSpPr txBox="1"/>
          <p:nvPr/>
        </p:nvSpPr>
        <p:spPr>
          <a:xfrm>
            <a:off x="3013918" y="4337174"/>
            <a:ext cx="1145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feld 4"/>
              <p:cNvSpPr txBox="1"/>
              <p:nvPr/>
            </p:nvSpPr>
            <p:spPr>
              <a:xfrm>
                <a:off x="10453413" y="4199258"/>
                <a:ext cx="1653850" cy="4840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̅"/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sSub>
                            <m:sSubPr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m:rPr>
                                  <m:sty m:val="p"/>
                                </m:rPr>
                                <a:rPr lang="de-DE" sz="1400" b="0" i="0" smtClean="0">
                                  <a:latin typeface="Cambria Math" panose="02040503050406030204" pitchFamily="18" charset="0"/>
                                </a:rPr>
                                <m:t>t</m:t>
                              </m:r>
                            </m:sub>
                          </m:sSub>
                        </m:e>
                      </m:acc>
                      <m:r>
                        <a:rPr lang="de-DE" sz="1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sz="1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sz="1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ad>
                            <m:radPr>
                              <m:degHide m:val="on"/>
                              <m:ctrlP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de-DE" sz="1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func>
                        <m:func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sz="1400">
                              <a:latin typeface="Cambria Math" panose="02040503050406030204" pitchFamily="18" charset="0"/>
                            </a:rPr>
                            <m:t>ln</m:t>
                          </m:r>
                        </m:fName>
                        <m:e>
                          <m:d>
                            <m:dPr>
                              <m:ctrlPr>
                                <a:rPr lang="de-DE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de-DE" sz="1400" i="1">
                                  <a:latin typeface="Cambria Math" panose="02040503050406030204" pitchFamily="18" charset="0"/>
                                </a:rPr>
                                <m:t>1+</m:t>
                              </m:r>
                              <m:f>
                                <m:fPr>
                                  <m:ctrlP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num>
                                <m:den>
                                  <m:r>
                                    <a:rPr lang="de-DE" sz="1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sSub>
                                    <m:sSubPr>
                                      <m:ctrlP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de-DE" sz="1400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m:rPr>
                                          <m:sty m:val="p"/>
                                        </m:rPr>
                                        <a:rPr lang="de-DE" sz="1400" i="0">
                                          <a:latin typeface="Cambria Math" panose="02040503050406030204" pitchFamily="18" charset="0"/>
                                        </a:rPr>
                                        <m:t>m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5" name="Textfeld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453413" y="4199258"/>
                <a:ext cx="1653850" cy="484043"/>
              </a:xfrm>
              <a:prstGeom prst="rect">
                <a:avLst/>
              </a:prstGeom>
              <a:blipFill>
                <a:blip r:embed="rId8"/>
                <a:stretch>
                  <a:fillRect l="-1107" b="-7595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114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4" grpId="0"/>
      <p:bldP spid="7" grpId="0" animBg="1"/>
      <p:bldP spid="38" grpId="0"/>
      <p:bldP spid="33" grpId="0" uiExpand="1" build="allAtOnce" animBg="1"/>
      <p:bldP spid="34" grpId="0" uiExpand="1" build="allAtOnce" animBg="1"/>
      <p:bldP spid="49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Visualization</a:t>
            </a:r>
            <a:r>
              <a:rPr lang="de-DE" dirty="0" smtClean="0"/>
              <a:t> </a:t>
            </a:r>
            <a:r>
              <a:rPr lang="de-DE" dirty="0" err="1" smtClean="0"/>
              <a:t>of</a:t>
            </a:r>
            <a:r>
              <a:rPr lang="de-DE" dirty="0" smtClean="0"/>
              <a:t> </a:t>
            </a:r>
            <a:r>
              <a:rPr lang="de-DE" dirty="0" err="1" smtClean="0"/>
              <a:t>forming</a:t>
            </a:r>
            <a:r>
              <a:rPr lang="de-DE" dirty="0" err="1"/>
              <a:t>-</a:t>
            </a:r>
            <a:r>
              <a:rPr lang="de-DE" dirty="0" err="1" smtClean="0"/>
              <a:t>induced</a:t>
            </a:r>
            <a:r>
              <a:rPr lang="de-DE" dirty="0" smtClean="0"/>
              <a:t> </a:t>
            </a:r>
            <a:r>
              <a:rPr lang="de-DE" dirty="0" err="1"/>
              <a:t>D</a:t>
            </a:r>
            <a:r>
              <a:rPr lang="de-DE" dirty="0" err="1" smtClean="0"/>
              <a:t>amage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092ED76B-1CA4-BD4F-871B-61F63578F0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36" y="1852597"/>
            <a:ext cx="3784295" cy="4380248"/>
          </a:xfrm>
          <a:prstGeom prst="rect">
            <a:avLst/>
          </a:prstGeom>
        </p:spPr>
      </p:pic>
      <p:sp>
        <p:nvSpPr>
          <p:cNvPr id="12" name="Text Box 6">
            <a:extLst>
              <a:ext uri="{FF2B5EF4-FFF2-40B4-BE49-F238E27FC236}">
                <a16:creationId xmlns:a16="http://schemas.microsoft.com/office/drawing/2014/main" id="{02E8F48A-6F3D-3945-B615-0C42B3CC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2454" y="2476161"/>
            <a:ext cx="884583" cy="37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000" tIns="27000" rIns="27000" bIns="270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266700" indent="-2667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80000"/>
              <a:buFont typeface="Wingdings" pitchFamily="2" charset="2"/>
              <a:buChar char="n"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lvl="1" indent="-27305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75000"/>
              <a:buFont typeface="Wingdings" pitchFamily="2" charset="2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28600" fontAlgn="base">
              <a:spcBef>
                <a:spcPct val="20000"/>
              </a:spcBef>
              <a:spcAft>
                <a:spcPct val="0"/>
              </a:spcAft>
              <a:defRPr sz="20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•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b="0" dirty="0" smtClean="0"/>
              <a:t>Punch</a:t>
            </a:r>
            <a:endParaRPr lang="en-GB" b="0" dirty="0"/>
          </a:p>
        </p:txBody>
      </p:sp>
      <p:sp>
        <p:nvSpPr>
          <p:cNvPr id="13" name="Text Box 6">
            <a:extLst>
              <a:ext uri="{FF2B5EF4-FFF2-40B4-BE49-F238E27FC236}">
                <a16:creationId xmlns:a16="http://schemas.microsoft.com/office/drawing/2014/main" id="{E0057095-D3B9-614C-916A-8345769A94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67474" y="2230132"/>
            <a:ext cx="608003" cy="37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000" tIns="27000" rIns="27000" bIns="270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266700" indent="-2667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80000"/>
              <a:buFont typeface="Wingdings" pitchFamily="2" charset="2"/>
              <a:buChar char="n"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lvl="1" indent="-27305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75000"/>
              <a:buFont typeface="Wingdings" pitchFamily="2" charset="2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28600" fontAlgn="base">
              <a:spcBef>
                <a:spcPct val="20000"/>
              </a:spcBef>
              <a:spcAft>
                <a:spcPct val="0"/>
              </a:spcAft>
              <a:defRPr sz="20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•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b="0" dirty="0" smtClean="0"/>
              <a:t>Sheet</a:t>
            </a:r>
            <a:endParaRPr lang="en-GB" b="0" dirty="0"/>
          </a:p>
        </p:txBody>
      </p:sp>
      <p:sp>
        <p:nvSpPr>
          <p:cNvPr id="14" name="Text Box 6">
            <a:extLst>
              <a:ext uri="{FF2B5EF4-FFF2-40B4-BE49-F238E27FC236}">
                <a16:creationId xmlns:a16="http://schemas.microsoft.com/office/drawing/2014/main" id="{878B3DCA-80F9-2644-9F4A-E47F66F88A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96205" y="6003461"/>
            <a:ext cx="958544" cy="37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000" tIns="27000" rIns="27000" bIns="270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266700" indent="-2667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80000"/>
              <a:buFont typeface="Wingdings" pitchFamily="2" charset="2"/>
              <a:buChar char="n"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lvl="1" indent="-27305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75000"/>
              <a:buFont typeface="Wingdings" pitchFamily="2" charset="2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28600" fontAlgn="base">
              <a:spcBef>
                <a:spcPct val="20000"/>
              </a:spcBef>
              <a:spcAft>
                <a:spcPct val="0"/>
              </a:spcAft>
              <a:defRPr sz="20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•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de-DE" b="0" dirty="0" smtClean="0"/>
              <a:t>Die</a:t>
            </a:r>
            <a:endParaRPr lang="de-DE" b="0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72381348-65DF-0F4D-B18E-77C64B15540A}"/>
              </a:ext>
            </a:extLst>
          </p:cNvPr>
          <p:cNvSpPr/>
          <p:nvPr/>
        </p:nvSpPr>
        <p:spPr>
          <a:xfrm>
            <a:off x="6193097" y="1067056"/>
            <a:ext cx="365038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Void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growth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during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bending</a:t>
            </a:r>
            <a:r>
              <a:rPr lang="de-DE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472A8BE8-A1D9-2844-ACD7-000CC0E6C927}"/>
              </a:ext>
            </a:extLst>
          </p:cNvPr>
          <p:cNvSpPr/>
          <p:nvPr/>
        </p:nvSpPr>
        <p:spPr>
          <a:xfrm>
            <a:off x="8599147" y="5955846"/>
            <a:ext cx="3269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Dunlap et al., GFE, 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</a:rPr>
              <a:t>RWTH 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Aachen</a:t>
            </a:r>
            <a:endParaRPr lang="en-GB" sz="1200" dirty="0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668D645-A647-844A-B9E8-81577D53ECD3}"/>
              </a:ext>
            </a:extLst>
          </p:cNvPr>
          <p:cNvSpPr/>
          <p:nvPr/>
        </p:nvSpPr>
        <p:spPr>
          <a:xfrm>
            <a:off x="2129443" y="4121618"/>
            <a:ext cx="642037" cy="586689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DF24E4E0-1BFD-A54F-926C-CAED04954695}"/>
              </a:ext>
            </a:extLst>
          </p:cNvPr>
          <p:cNvCxnSpPr/>
          <p:nvPr/>
        </p:nvCxnSpPr>
        <p:spPr>
          <a:xfrm flipV="1">
            <a:off x="2803010" y="3905625"/>
            <a:ext cx="1937153" cy="44627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FE_Biegeprobe_1BO2vL.mp4">
            <a:hlinkClick r:id="" action="ppaction://media"/>
            <a:extLst>
              <a:ext uri="{FF2B5EF4-FFF2-40B4-BE49-F238E27FC236}">
                <a16:creationId xmlns:a16="http://schemas.microsoft.com/office/drawing/2014/main" id="{42B8D5CF-A54A-E449-8890-7C8BEBF2130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l="52899" t="46906" r="248" b="9636"/>
          <a:stretch/>
        </p:blipFill>
        <p:spPr>
          <a:xfrm>
            <a:off x="4802903" y="1570664"/>
            <a:ext cx="6203782" cy="4327008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16" name="Gerader Verbinder 15"/>
          <p:cNvCxnSpPr/>
          <p:nvPr/>
        </p:nvCxnSpPr>
        <p:spPr>
          <a:xfrm>
            <a:off x="4860471" y="6120656"/>
            <a:ext cx="468000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 Box 6">
            <a:extLst>
              <a:ext uri="{FF2B5EF4-FFF2-40B4-BE49-F238E27FC236}">
                <a16:creationId xmlns:a16="http://schemas.microsoft.com/office/drawing/2014/main" id="{02E8F48A-6F3D-3945-B615-0C42B3CC7C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8514" y="5897672"/>
            <a:ext cx="2678490" cy="423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000" tIns="27000" rIns="27000" bIns="270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266700" indent="-2667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80000"/>
              <a:buFont typeface="Wingdings" pitchFamily="2" charset="2"/>
              <a:buChar char="n"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lvl="1" indent="-27305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75000"/>
              <a:buFont typeface="Wingdings" pitchFamily="2" charset="2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28600" fontAlgn="base">
              <a:spcBef>
                <a:spcPct val="20000"/>
              </a:spcBef>
              <a:spcAft>
                <a:spcPct val="0"/>
              </a:spcAft>
              <a:defRPr sz="20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•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b="0" dirty="0"/>
              <a:t>1</a:t>
            </a:r>
            <a:r>
              <a:rPr lang="en-GB" b="0" dirty="0" smtClean="0"/>
              <a:t>00 µm </a:t>
            </a:r>
            <a:r>
              <a:rPr lang="en-GB" sz="1200" b="0" dirty="0" smtClean="0"/>
              <a:t>(magnification: 200x)</a:t>
            </a:r>
            <a:endParaRPr lang="en-GB" sz="1200" b="0" dirty="0"/>
          </a:p>
        </p:txBody>
      </p:sp>
      <p:sp>
        <p:nvSpPr>
          <p:cNvPr id="18" name="Text Box 6">
            <a:extLst>
              <a:ext uri="{FF2B5EF4-FFF2-40B4-BE49-F238E27FC236}">
                <a16:creationId xmlns:a16="http://schemas.microsoft.com/office/drawing/2014/main" id="{02E8F48A-6F3D-3945-B615-0C42B3CC7C3D}"/>
              </a:ext>
            </a:extLst>
          </p:cNvPr>
          <p:cNvSpPr txBox="1">
            <a:spLocks noChangeArrowheads="1"/>
          </p:cNvSpPr>
          <p:nvPr/>
        </p:nvSpPr>
        <p:spPr bwMode="auto">
          <a:xfrm rot="16200000">
            <a:off x="3239637" y="4389554"/>
            <a:ext cx="2678490" cy="337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27000" tIns="27000" rIns="27000" bIns="27000" numCol="1" anchor="t" anchorCtr="0" compatLnSpc="1">
            <a:prstTxWarp prst="textNoShape">
              <a:avLst/>
            </a:prstTxWarp>
            <a:spAutoFit/>
          </a:bodyPr>
          <a:lstStyle>
            <a:defPPr>
              <a:defRPr lang="de-DE"/>
            </a:defPPr>
            <a:lvl1pPr marL="266700" indent="-26670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80000"/>
              <a:buFont typeface="Wingdings" pitchFamily="2" charset="2"/>
              <a:buChar char="n"/>
              <a:defRPr sz="1600" b="1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539750" lvl="1" indent="-273050" fontAlgn="base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68B2"/>
              </a:buClr>
              <a:buSzPct val="75000"/>
              <a:buFont typeface="Wingdings" pitchFamily="2" charset="2"/>
              <a:buChar char="o"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81100" indent="-228600" fontAlgn="base">
              <a:spcBef>
                <a:spcPct val="20000"/>
              </a:spcBef>
              <a:spcAft>
                <a:spcPct val="0"/>
              </a:spcAft>
              <a:defRPr sz="2000"/>
            </a:lvl3pPr>
            <a:lvl4pPr marL="1600200" indent="-228600" fontAlgn="base">
              <a:spcBef>
                <a:spcPct val="20000"/>
              </a:spcBef>
              <a:spcAft>
                <a:spcPct val="0"/>
              </a:spcAft>
            </a:lvl4pPr>
            <a:lvl5pPr marL="2057400" indent="-228600" fontAlgn="base">
              <a:spcBef>
                <a:spcPct val="20000"/>
              </a:spcBef>
              <a:spcAft>
                <a:spcPct val="0"/>
              </a:spcAft>
              <a:buChar char="•"/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•"/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•"/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•"/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•"/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GB" sz="1400" b="0" dirty="0" smtClean="0"/>
              <a:t>Material: DP800</a:t>
            </a:r>
            <a:endParaRPr lang="en-GB" sz="1100" b="0" dirty="0"/>
          </a:p>
        </p:txBody>
      </p:sp>
    </p:spTree>
    <p:extLst>
      <p:ext uri="{BB962C8B-B14F-4D97-AF65-F5344CB8AC3E}">
        <p14:creationId xmlns:p14="http://schemas.microsoft.com/office/powerpoint/2010/main" val="2820398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6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Inhaltsplatzhalter 3"/>
          <p:cNvSpPr>
            <a:spLocks noGrp="1"/>
          </p:cNvSpPr>
          <p:nvPr>
            <p:ph idx="13"/>
          </p:nvPr>
        </p:nvSpPr>
        <p:spPr>
          <a:xfrm>
            <a:off x="6399601" y="1296481"/>
            <a:ext cx="2594872" cy="804222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</a:rPr>
              <a:t>What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failure</a:t>
            </a:r>
            <a:r>
              <a:rPr lang="de-DE" dirty="0" smtClean="0">
                <a:solidFill>
                  <a:schemeClr val="tx1"/>
                </a:solidFill>
              </a:rPr>
              <a:t>?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Failure</a:t>
            </a:r>
            <a:r>
              <a:rPr lang="de-DE" dirty="0"/>
              <a:t> </a:t>
            </a:r>
            <a:r>
              <a:rPr lang="de-DE" dirty="0" smtClean="0"/>
              <a:t>vs. </a:t>
            </a:r>
            <a:r>
              <a:rPr lang="de-DE" dirty="0" err="1" smtClean="0"/>
              <a:t>Damage</a:t>
            </a:r>
            <a:endParaRPr lang="de-DE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4442115" y="1789630"/>
            <a:ext cx="2777952" cy="4725660"/>
            <a:chOff x="4442115" y="1789630"/>
            <a:chExt cx="2777952" cy="4725660"/>
          </a:xfrm>
        </p:grpSpPr>
        <p:grpSp>
          <p:nvGrpSpPr>
            <p:cNvPr id="17" name="Gruppieren 16"/>
            <p:cNvGrpSpPr/>
            <p:nvPr/>
          </p:nvGrpSpPr>
          <p:grpSpPr>
            <a:xfrm>
              <a:off x="4442115" y="4505034"/>
              <a:ext cx="2777952" cy="2010256"/>
              <a:chOff x="4442115" y="4505034"/>
              <a:chExt cx="2777952" cy="2010256"/>
            </a:xfrm>
          </p:grpSpPr>
          <p:pic>
            <p:nvPicPr>
              <p:cNvPr id="6" name="Grafik 5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9234" t="26196" r="29214" b="35270"/>
              <a:stretch/>
            </p:blipFill>
            <p:spPr>
              <a:xfrm>
                <a:off x="4544293" y="4505034"/>
                <a:ext cx="2639994" cy="1836216"/>
              </a:xfrm>
              <a:prstGeom prst="rect">
                <a:avLst/>
              </a:prstGeom>
            </p:spPr>
          </p:pic>
          <p:sp>
            <p:nvSpPr>
              <p:cNvPr id="34" name="Textfeld 33"/>
              <p:cNvSpPr txBox="1"/>
              <p:nvPr/>
            </p:nvSpPr>
            <p:spPr>
              <a:xfrm>
                <a:off x="6233212" y="5902399"/>
                <a:ext cx="940248" cy="3203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r"/>
                <a:r>
                  <a:rPr lang="de-DE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10 µm</a:t>
                </a:r>
              </a:p>
            </p:txBody>
          </p:sp>
          <p:cxnSp>
            <p:nvCxnSpPr>
              <p:cNvPr id="35" name="Gerader Verbinder 34"/>
              <p:cNvCxnSpPr/>
              <p:nvPr/>
            </p:nvCxnSpPr>
            <p:spPr>
              <a:xfrm flipV="1">
                <a:off x="6566421" y="5916558"/>
                <a:ext cx="504844" cy="6993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feld 42"/>
              <p:cNvSpPr txBox="1"/>
              <p:nvPr/>
            </p:nvSpPr>
            <p:spPr>
              <a:xfrm>
                <a:off x="4442115" y="6207513"/>
                <a:ext cx="2777952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1400" dirty="0" smtClean="0">
                    <a:latin typeface="Arial" panose="020B0604020202020204" pitchFamily="34" charset="0"/>
                    <a:cs typeface="Arial" panose="020B0604020202020204" pitchFamily="34" charset="0"/>
                  </a:rPr>
                  <a:t>Material: DP 800</a:t>
                </a:r>
                <a:endParaRPr lang="de-DE" sz="1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18" name="Gruppieren 17"/>
            <p:cNvGrpSpPr/>
            <p:nvPr/>
          </p:nvGrpSpPr>
          <p:grpSpPr>
            <a:xfrm>
              <a:off x="4700716" y="1789630"/>
              <a:ext cx="2376264" cy="2639653"/>
              <a:chOff x="4700716" y="1789630"/>
              <a:chExt cx="2376264" cy="2639653"/>
            </a:xfrm>
          </p:grpSpPr>
          <p:pic>
            <p:nvPicPr>
              <p:cNvPr id="45" name="Inhaltsplatzhalter 4" descr="32eqr23r"/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harpenSoften amount="25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2564" t="11209" r="5601" b="64696"/>
              <a:stretch/>
            </p:blipFill>
            <p:spPr bwMode="auto">
              <a:xfrm>
                <a:off x="4890598" y="1797441"/>
                <a:ext cx="2186382" cy="230691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48" name="Rechteck 47"/>
              <p:cNvSpPr/>
              <p:nvPr/>
            </p:nvSpPr>
            <p:spPr>
              <a:xfrm>
                <a:off x="4710454" y="1789630"/>
                <a:ext cx="2320659" cy="2154211"/>
              </a:xfrm>
              <a:prstGeom prst="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55" name="Textfeld 2"/>
              <p:cNvSpPr txBox="1">
                <a:spLocks noChangeArrowheads="1"/>
              </p:cNvSpPr>
              <p:nvPr/>
            </p:nvSpPr>
            <p:spPr bwMode="auto">
              <a:xfrm>
                <a:off x="4897530" y="4094961"/>
                <a:ext cx="1946505" cy="334322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algn="ctr">
                  <a:spcAft>
                    <a:spcPts val="0"/>
                  </a:spcAft>
                </a:pPr>
                <a:r>
                  <a:rPr lang="en-GB" sz="16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Cracks, failure</a:t>
                </a:r>
                <a:endParaRPr lang="en-GB" sz="1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Textfeld 2"/>
              <p:cNvSpPr txBox="1">
                <a:spLocks noChangeArrowheads="1"/>
              </p:cNvSpPr>
              <p:nvPr/>
            </p:nvSpPr>
            <p:spPr bwMode="auto">
              <a:xfrm>
                <a:off x="4700716" y="3587636"/>
                <a:ext cx="1252783" cy="2882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>
                  <a:spcAft>
                    <a:spcPts val="0"/>
                  </a:spcAft>
                </a:pPr>
                <a:r>
                  <a:rPr lang="en-GB" sz="1600" dirty="0" smtClean="0">
                    <a:solidFill>
                      <a:srgbClr val="FF00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Failed part</a:t>
                </a:r>
                <a:endParaRPr lang="en-GB" sz="1600" dirty="0">
                  <a:solidFill>
                    <a:srgbClr val="FF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</p:grpSp>
      <p:cxnSp>
        <p:nvCxnSpPr>
          <p:cNvPr id="69" name="Gerader Verbinder 68"/>
          <p:cNvCxnSpPr/>
          <p:nvPr/>
        </p:nvCxnSpPr>
        <p:spPr>
          <a:xfrm>
            <a:off x="7834247" y="1446984"/>
            <a:ext cx="0" cy="282709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Grafik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78" y="3750166"/>
            <a:ext cx="4324253" cy="2886284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65" y="802577"/>
            <a:ext cx="5029200" cy="3354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263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4.07407E-6 L 0.26914 -0.0013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51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44444E-6 L 0.26927 0.001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Inhaltsplatzhalter 4" descr="32eqr23r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462" t="11209" r="29526" b="57072"/>
          <a:stretch/>
        </p:blipFill>
        <p:spPr bwMode="auto">
          <a:xfrm>
            <a:off x="1282437" y="1761453"/>
            <a:ext cx="6309723" cy="303683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Inhaltsplatzhalter 4"/>
          <p:cNvSpPr>
            <a:spLocks noGrp="1"/>
          </p:cNvSpPr>
          <p:nvPr>
            <p:ph idx="14"/>
          </p:nvPr>
        </p:nvSpPr>
        <p:spPr>
          <a:xfrm>
            <a:off x="235189" y="1301149"/>
            <a:ext cx="2339703" cy="618365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</a:rPr>
              <a:t>What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damage</a:t>
            </a:r>
            <a:r>
              <a:rPr lang="de-DE" dirty="0" smtClean="0">
                <a:solidFill>
                  <a:schemeClr val="tx1"/>
                </a:solidFill>
              </a:rPr>
              <a:t>?</a:t>
            </a:r>
            <a:endParaRPr lang="de-DE" dirty="0">
              <a:solidFill>
                <a:schemeClr val="tx1"/>
              </a:solidFill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Failure</a:t>
            </a:r>
            <a:r>
              <a:rPr lang="de-DE" dirty="0"/>
              <a:t> </a:t>
            </a:r>
            <a:r>
              <a:rPr lang="de-DE" dirty="0" smtClean="0"/>
              <a:t>vs. </a:t>
            </a:r>
            <a:r>
              <a:rPr lang="de-DE" dirty="0" err="1" smtClean="0"/>
              <a:t>Damage</a:t>
            </a:r>
            <a:endParaRPr lang="de-DE" dirty="0"/>
          </a:p>
        </p:txBody>
      </p:sp>
      <p:sp>
        <p:nvSpPr>
          <p:cNvPr id="23" name="Textfeld 2"/>
          <p:cNvSpPr txBox="1">
            <a:spLocks noChangeArrowheads="1"/>
          </p:cNvSpPr>
          <p:nvPr/>
        </p:nvSpPr>
        <p:spPr bwMode="auto">
          <a:xfrm>
            <a:off x="875004" y="3852854"/>
            <a:ext cx="2371203" cy="1198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endParaRPr lang="en-GB" sz="16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feld 2"/>
          <p:cNvSpPr txBox="1">
            <a:spLocks noChangeArrowheads="1"/>
          </p:cNvSpPr>
          <p:nvPr/>
        </p:nvSpPr>
        <p:spPr bwMode="auto">
          <a:xfrm>
            <a:off x="1089801" y="3555093"/>
            <a:ext cx="2371203" cy="11987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Textfeld 2"/>
          <p:cNvSpPr txBox="1">
            <a:spLocks noChangeArrowheads="1"/>
          </p:cNvSpPr>
          <p:nvPr/>
        </p:nvSpPr>
        <p:spPr bwMode="auto">
          <a:xfrm>
            <a:off x="1408667" y="4045661"/>
            <a:ext cx="1946505" cy="578201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Initial material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feld 2"/>
          <p:cNvSpPr txBox="1">
            <a:spLocks noChangeArrowheads="1"/>
          </p:cNvSpPr>
          <p:nvPr/>
        </p:nvSpPr>
        <p:spPr bwMode="auto">
          <a:xfrm>
            <a:off x="1352799" y="3554608"/>
            <a:ext cx="1289027" cy="28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1600" dirty="0" smtClean="0">
                <a:solidFill>
                  <a:srgbClr val="00B05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Good part</a:t>
            </a:r>
            <a:endParaRPr lang="en-GB" sz="1600" dirty="0">
              <a:solidFill>
                <a:srgbClr val="00B05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59" name="Gerader Verbinder 58"/>
          <p:cNvCxnSpPr/>
          <p:nvPr/>
        </p:nvCxnSpPr>
        <p:spPr>
          <a:xfrm>
            <a:off x="1771650" y="2142083"/>
            <a:ext cx="288955" cy="53245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feld 59"/>
          <p:cNvSpPr txBox="1"/>
          <p:nvPr/>
        </p:nvSpPr>
        <p:spPr>
          <a:xfrm>
            <a:off x="1319872" y="1792600"/>
            <a:ext cx="1697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Inhomogeneity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5031325" y="1813584"/>
            <a:ext cx="16307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Coalescence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0" name="Gerader Verbinder 79"/>
          <p:cNvCxnSpPr/>
          <p:nvPr/>
        </p:nvCxnSpPr>
        <p:spPr>
          <a:xfrm>
            <a:off x="3879870" y="2118157"/>
            <a:ext cx="634306" cy="6591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feld 80"/>
          <p:cNvSpPr txBox="1"/>
          <p:nvPr/>
        </p:nvSpPr>
        <p:spPr>
          <a:xfrm>
            <a:off x="3495392" y="1805057"/>
            <a:ext cx="633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Void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2" name="Gerader Verbinder 81"/>
          <p:cNvCxnSpPr/>
          <p:nvPr/>
        </p:nvCxnSpPr>
        <p:spPr>
          <a:xfrm>
            <a:off x="5893187" y="2142083"/>
            <a:ext cx="675513" cy="74658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feld 85"/>
          <p:cNvSpPr txBox="1"/>
          <p:nvPr/>
        </p:nvSpPr>
        <p:spPr>
          <a:xfrm>
            <a:off x="6500060" y="3725244"/>
            <a:ext cx="124585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Source: </a:t>
            </a:r>
            <a:r>
              <a:rPr lang="en-GB" sz="8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Reusch</a:t>
            </a:r>
            <a:r>
              <a:rPr lang="en-GB" sz="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cs typeface="Arial" pitchFamily="34" charset="0"/>
              </a:rPr>
              <a:t> (2003)</a:t>
            </a:r>
            <a:endParaRPr lang="en-GB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4734698" y="3450937"/>
            <a:ext cx="1479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Tensile Load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Gerader Verbinder 48"/>
          <p:cNvCxnSpPr/>
          <p:nvPr/>
        </p:nvCxnSpPr>
        <p:spPr>
          <a:xfrm>
            <a:off x="4586923" y="3554608"/>
            <a:ext cx="262076" cy="7272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 flipH="1">
            <a:off x="6122544" y="3474067"/>
            <a:ext cx="390170" cy="18125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Rechteck 67"/>
          <p:cNvSpPr/>
          <p:nvPr/>
        </p:nvSpPr>
        <p:spPr>
          <a:xfrm>
            <a:off x="1361108" y="1761452"/>
            <a:ext cx="6306136" cy="2154211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4" name="Textfeld 2"/>
          <p:cNvSpPr txBox="1">
            <a:spLocks noChangeArrowheads="1"/>
          </p:cNvSpPr>
          <p:nvPr/>
        </p:nvSpPr>
        <p:spPr bwMode="auto">
          <a:xfrm>
            <a:off x="3752782" y="1138068"/>
            <a:ext cx="3990004" cy="40011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Load during plastic deformation</a:t>
            </a:r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85" name="Gerade Verbindung mit Pfeil 84"/>
          <p:cNvCxnSpPr/>
          <p:nvPr/>
        </p:nvCxnSpPr>
        <p:spPr>
          <a:xfrm>
            <a:off x="3948460" y="1613847"/>
            <a:ext cx="343662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hteck 3"/>
          <p:cNvSpPr/>
          <p:nvPr/>
        </p:nvSpPr>
        <p:spPr>
          <a:xfrm>
            <a:off x="3392299" y="1090616"/>
            <a:ext cx="4326091" cy="30010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Gerader Verbinder 9"/>
          <p:cNvCxnSpPr/>
          <p:nvPr/>
        </p:nvCxnSpPr>
        <p:spPr>
          <a:xfrm>
            <a:off x="3392299" y="1761452"/>
            <a:ext cx="0" cy="2154211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uppieren 1"/>
          <p:cNvGrpSpPr>
            <a:grpSpLocks noChangeAspect="1"/>
          </p:cNvGrpSpPr>
          <p:nvPr/>
        </p:nvGrpSpPr>
        <p:grpSpPr>
          <a:xfrm>
            <a:off x="7820800" y="4492334"/>
            <a:ext cx="2639994" cy="1836216"/>
            <a:chOff x="7685519" y="4595776"/>
            <a:chExt cx="2536167" cy="1764000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234" t="26196" r="29214" b="35270"/>
            <a:stretch/>
          </p:blipFill>
          <p:spPr>
            <a:xfrm>
              <a:off x="7685519" y="4595776"/>
              <a:ext cx="2536167" cy="1764000"/>
            </a:xfrm>
            <a:prstGeom prst="rect">
              <a:avLst/>
            </a:prstGeom>
          </p:spPr>
        </p:pic>
        <p:sp>
          <p:nvSpPr>
            <p:cNvPr id="34" name="Textfeld 33"/>
            <p:cNvSpPr txBox="1"/>
            <p:nvPr/>
          </p:nvSpPr>
          <p:spPr>
            <a:xfrm>
              <a:off x="9308015" y="5938184"/>
              <a:ext cx="903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>
                  <a:latin typeface="Arial" panose="020B0604020202020204" pitchFamily="34" charset="0"/>
                  <a:cs typeface="Arial" panose="020B0604020202020204" pitchFamily="34" charset="0"/>
                </a:rPr>
                <a:t>10 µm</a:t>
              </a:r>
            </a:p>
          </p:txBody>
        </p:sp>
        <p:cxnSp>
          <p:nvCxnSpPr>
            <p:cNvPr id="35" name="Gerader Verbinder 34"/>
            <p:cNvCxnSpPr/>
            <p:nvPr/>
          </p:nvCxnSpPr>
          <p:spPr>
            <a:xfrm flipV="1">
              <a:off x="9628120" y="5951787"/>
              <a:ext cx="484989" cy="671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3" name="Textfeld 42"/>
          <p:cNvSpPr txBox="1"/>
          <p:nvPr/>
        </p:nvSpPr>
        <p:spPr>
          <a:xfrm>
            <a:off x="7718622" y="6194813"/>
            <a:ext cx="277795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Material: DP 800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5" name="Inhaltsplatzhalter 4" descr="32eqr23r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2564" t="11209" r="5601" b="64696"/>
          <a:stretch/>
        </p:blipFill>
        <p:spPr bwMode="auto">
          <a:xfrm>
            <a:off x="8167105" y="1784741"/>
            <a:ext cx="2186382" cy="2306915"/>
          </a:xfrm>
          <a:prstGeom prst="rect">
            <a:avLst/>
          </a:prstGeom>
          <a:noFill/>
          <a:ln>
            <a:noFill/>
          </a:ln>
        </p:spPr>
      </p:pic>
      <p:sp>
        <p:nvSpPr>
          <p:cNvPr id="48" name="Rechteck 47"/>
          <p:cNvSpPr/>
          <p:nvPr/>
        </p:nvSpPr>
        <p:spPr>
          <a:xfrm>
            <a:off x="7986961" y="1776930"/>
            <a:ext cx="2320659" cy="215421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5" name="Textfeld 2"/>
          <p:cNvSpPr txBox="1">
            <a:spLocks noChangeArrowheads="1"/>
          </p:cNvSpPr>
          <p:nvPr/>
        </p:nvSpPr>
        <p:spPr bwMode="auto">
          <a:xfrm>
            <a:off x="8174037" y="4082261"/>
            <a:ext cx="1946505" cy="334322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Cracks, failure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feld 2"/>
          <p:cNvSpPr txBox="1">
            <a:spLocks noChangeArrowheads="1"/>
          </p:cNvSpPr>
          <p:nvPr/>
        </p:nvSpPr>
        <p:spPr bwMode="auto">
          <a:xfrm>
            <a:off x="7977223" y="3574936"/>
            <a:ext cx="1252783" cy="288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>
              <a:spcAft>
                <a:spcPts val="0"/>
              </a:spcAft>
            </a:pPr>
            <a:r>
              <a:rPr lang="en-GB" sz="1600" dirty="0" smtClean="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Failed part</a:t>
            </a:r>
            <a:endParaRPr lang="en-GB" sz="1600" dirty="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Gerader Verbinder 10"/>
          <p:cNvCxnSpPr/>
          <p:nvPr/>
        </p:nvCxnSpPr>
        <p:spPr>
          <a:xfrm>
            <a:off x="7834247" y="1446984"/>
            <a:ext cx="0" cy="2827090"/>
          </a:xfrm>
          <a:prstGeom prst="line">
            <a:avLst/>
          </a:prstGeom>
          <a:ln w="19050">
            <a:solidFill>
              <a:srgbClr val="FF0000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9" name="Geschweifte Klammer links 68"/>
          <p:cNvSpPr/>
          <p:nvPr/>
        </p:nvSpPr>
        <p:spPr>
          <a:xfrm rot="5400000">
            <a:off x="4222042" y="2912622"/>
            <a:ext cx="144000" cy="3708000"/>
          </a:xfrm>
          <a:prstGeom prst="leftBrac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0" name="Textfeld 69"/>
          <p:cNvSpPr txBox="1"/>
          <p:nvPr/>
        </p:nvSpPr>
        <p:spPr>
          <a:xfrm>
            <a:off x="2330374" y="6020773"/>
            <a:ext cx="235450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Material: DP 800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1" name="Rechteck 70">
            <a:extLst>
              <a:ext uri="{FF2B5EF4-FFF2-40B4-BE49-F238E27FC236}">
                <a16:creationId xmlns:a16="http://schemas.microsoft.com/office/drawing/2014/main" id="{472A8BE8-A1D9-2844-ACD7-000CC0E6C927}"/>
              </a:ext>
            </a:extLst>
          </p:cNvPr>
          <p:cNvSpPr/>
          <p:nvPr/>
        </p:nvSpPr>
        <p:spPr>
          <a:xfrm>
            <a:off x="2990333" y="6316332"/>
            <a:ext cx="3269049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Kusche et al., IMM, </a:t>
            </a:r>
            <a:r>
              <a:rPr lang="en-GB" sz="1200" dirty="0">
                <a:latin typeface="Arial" panose="020B0604020202020204" pitchFamily="34" charset="0"/>
                <a:ea typeface="Calibri" panose="020F0502020204030204" pitchFamily="34" charset="0"/>
              </a:rPr>
              <a:t>RWTH 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Aachen</a:t>
            </a:r>
            <a:endParaRPr lang="en-GB" sz="1200" dirty="0"/>
          </a:p>
        </p:txBody>
      </p:sp>
      <p:sp>
        <p:nvSpPr>
          <p:cNvPr id="72" name="Textfeld 2"/>
          <p:cNvSpPr txBox="1">
            <a:spLocks noChangeArrowheads="1"/>
          </p:cNvSpPr>
          <p:nvPr/>
        </p:nvSpPr>
        <p:spPr bwMode="auto">
          <a:xfrm>
            <a:off x="5618250" y="4066783"/>
            <a:ext cx="1946505" cy="56592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Coalescence of voids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3" name="Textfeld 2"/>
          <p:cNvSpPr txBox="1">
            <a:spLocks noChangeArrowheads="1"/>
          </p:cNvSpPr>
          <p:nvPr/>
        </p:nvSpPr>
        <p:spPr bwMode="auto">
          <a:xfrm>
            <a:off x="3437516" y="4095967"/>
            <a:ext cx="1946505" cy="53595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algn="ctr">
              <a:spcAft>
                <a:spcPts val="0"/>
              </a:spcAft>
            </a:pPr>
            <a:r>
              <a:rPr lang="en-GB" sz="16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Nucleation</a:t>
            </a:r>
            <a:r>
              <a:rPr lang="en-GB" sz="16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and growth of voids</a:t>
            </a:r>
            <a:endParaRPr lang="en-GB" sz="16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74" name="Gruppieren 73"/>
          <p:cNvGrpSpPr/>
          <p:nvPr/>
        </p:nvGrpSpPr>
        <p:grpSpPr>
          <a:xfrm>
            <a:off x="2413524" y="4891829"/>
            <a:ext cx="3771711" cy="1465971"/>
            <a:chOff x="2413524" y="4904529"/>
            <a:chExt cx="3771711" cy="1465971"/>
          </a:xfrm>
        </p:grpSpPr>
        <p:sp>
          <p:nvSpPr>
            <p:cNvPr id="75" name="Textfeld 74"/>
            <p:cNvSpPr txBox="1"/>
            <p:nvPr/>
          </p:nvSpPr>
          <p:spPr>
            <a:xfrm>
              <a:off x="4989918" y="6062723"/>
              <a:ext cx="903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5 µm</a:t>
              </a:r>
              <a:endParaRPr lang="de-DE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76" name="Grafik 75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28" t="41744" r="15257" b="45241"/>
            <a:stretch/>
          </p:blipFill>
          <p:spPr>
            <a:xfrm>
              <a:off x="2413524" y="4920963"/>
              <a:ext cx="1126342" cy="113321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7" name="Grafik 76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5" t="40537" r="14992" b="45698"/>
            <a:stretch/>
          </p:blipFill>
          <p:spPr>
            <a:xfrm>
              <a:off x="3752782" y="4920963"/>
              <a:ext cx="1129713" cy="1133210"/>
            </a:xfrm>
            <a:prstGeom prst="rect">
              <a:avLst/>
            </a:prstGeom>
            <a:effectLst>
              <a:outerShdw blurRad="50800" dist="38100" dir="13500000" sx="101000" sy="101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78" name="Grafik 77"/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59" t="40829" r="15344" b="44931"/>
            <a:stretch/>
          </p:blipFill>
          <p:spPr>
            <a:xfrm>
              <a:off x="5061516" y="4904529"/>
              <a:ext cx="1123719" cy="1133210"/>
            </a:xfrm>
            <a:prstGeom prst="rect">
              <a:avLst/>
            </a:prstGeom>
            <a:effectLst>
              <a:outerShdw blurRad="50800" dist="38100" dir="13500000" sx="101000" sy="101000" algn="b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79" name="Gerader Verbinder 78"/>
            <p:cNvCxnSpPr/>
            <p:nvPr/>
          </p:nvCxnSpPr>
          <p:spPr>
            <a:xfrm>
              <a:off x="5061516" y="6093028"/>
              <a:ext cx="7334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3" name="Textfeld 82"/>
          <p:cNvSpPr txBox="1"/>
          <p:nvPr/>
        </p:nvSpPr>
        <p:spPr>
          <a:xfrm>
            <a:off x="5164110" y="1734548"/>
            <a:ext cx="1145309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38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de-DE" sz="13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Inhaltsplatzhalter 3"/>
          <p:cNvSpPr>
            <a:spLocks noGrp="1"/>
          </p:cNvSpPr>
          <p:nvPr>
            <p:ph idx="13"/>
          </p:nvPr>
        </p:nvSpPr>
        <p:spPr>
          <a:xfrm>
            <a:off x="9678068" y="1305908"/>
            <a:ext cx="2594872" cy="804222"/>
          </a:xfrm>
        </p:spPr>
        <p:txBody>
          <a:bodyPr/>
          <a:lstStyle/>
          <a:p>
            <a:r>
              <a:rPr lang="de-DE" dirty="0" err="1" smtClean="0">
                <a:solidFill>
                  <a:schemeClr val="tx1"/>
                </a:solidFill>
              </a:rPr>
              <a:t>What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is</a:t>
            </a:r>
            <a:r>
              <a:rPr lang="de-DE" dirty="0" smtClean="0">
                <a:solidFill>
                  <a:schemeClr val="tx1"/>
                </a:solidFill>
              </a:rPr>
              <a:t> </a:t>
            </a:r>
            <a:r>
              <a:rPr lang="de-DE" dirty="0" err="1" smtClean="0">
                <a:solidFill>
                  <a:schemeClr val="tx1"/>
                </a:solidFill>
              </a:rPr>
              <a:t>failure</a:t>
            </a:r>
            <a:r>
              <a:rPr lang="de-DE" dirty="0" smtClean="0">
                <a:solidFill>
                  <a:schemeClr val="tx1"/>
                </a:solidFill>
              </a:rPr>
              <a:t>?</a:t>
            </a:r>
            <a:endParaRPr lang="de-DE" dirty="0">
              <a:solidFill>
                <a:schemeClr val="tx1"/>
              </a:solidFill>
            </a:endParaRPr>
          </a:p>
        </p:txBody>
      </p:sp>
      <p:pic>
        <p:nvPicPr>
          <p:cNvPr id="63" name="Grafik 6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67" y="4821894"/>
            <a:ext cx="1559527" cy="1177095"/>
          </a:xfrm>
          <a:prstGeom prst="rect">
            <a:avLst/>
          </a:prstGeom>
        </p:spPr>
      </p:pic>
      <p:pic>
        <p:nvPicPr>
          <p:cNvPr id="54" name="Grafik 5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7143" y="4865090"/>
            <a:ext cx="1839818" cy="1227938"/>
          </a:xfrm>
          <a:prstGeom prst="rect">
            <a:avLst/>
          </a:prstGeom>
        </p:spPr>
      </p:pic>
      <p:sp>
        <p:nvSpPr>
          <p:cNvPr id="53" name="Rechteck 52"/>
          <p:cNvSpPr/>
          <p:nvPr/>
        </p:nvSpPr>
        <p:spPr>
          <a:xfrm>
            <a:off x="-225015" y="1061930"/>
            <a:ext cx="12417015" cy="5606046"/>
          </a:xfrm>
          <a:prstGeom prst="rect">
            <a:avLst/>
          </a:prstGeom>
          <a:solidFill>
            <a:schemeClr val="bg1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Textfeld 88">
            <a:extLst>
              <a:ext uri="{FF2B5EF4-FFF2-40B4-BE49-F238E27FC236}">
                <a16:creationId xmlns:a16="http://schemas.microsoft.com/office/drawing/2014/main" id="{001CA132-C11E-CA43-B1ED-326D83BF8BD8}"/>
              </a:ext>
            </a:extLst>
          </p:cNvPr>
          <p:cNvSpPr txBox="1"/>
          <p:nvPr/>
        </p:nvSpPr>
        <p:spPr>
          <a:xfrm>
            <a:off x="0" y="3652629"/>
            <a:ext cx="12192000" cy="461665"/>
          </a:xfrm>
          <a:prstGeom prst="rect">
            <a:avLst/>
          </a:prstGeom>
          <a:solidFill>
            <a:srgbClr val="BADB87"/>
          </a:solidFill>
          <a:ln w="38100">
            <a:solidFill>
              <a:srgbClr val="74B51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not a </a:t>
            </a:r>
            <a:r>
              <a:rPr lang="de-DE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failure</a:t>
            </a:r>
            <a:r>
              <a:rPr lang="de-D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e-D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88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0.35065 0.0013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26" y="69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2.22222E-6 L 0.35286 2.22222E-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51" grpId="0" animBg="1"/>
      <p:bldP spid="4" grpId="0" animBg="1"/>
      <p:bldP spid="69" grpId="0" animBg="1"/>
      <p:bldP spid="70" grpId="0"/>
      <p:bldP spid="71" grpId="0"/>
      <p:bldP spid="72" grpId="0" animBg="1"/>
      <p:bldP spid="73" grpId="0" animBg="1"/>
      <p:bldP spid="83" grpId="0"/>
      <p:bldP spid="83" grpId="1"/>
      <p:bldP spid="53" grpId="0" animBg="1"/>
      <p:bldP spid="8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r>
              <a:rPr lang="de-DE" dirty="0" smtClean="0"/>
              <a:t>?</a:t>
            </a:r>
            <a:endParaRPr lang="de-DE" dirty="0"/>
          </a:p>
        </p:txBody>
      </p:sp>
      <p:graphicFrame>
        <p:nvGraphicFramePr>
          <p:cNvPr id="15" name="Diagramm 14"/>
          <p:cNvGraphicFramePr/>
          <p:nvPr>
            <p:extLst>
              <p:ext uri="{D42A27DB-BD31-4B8C-83A1-F6EECF244321}">
                <p14:modId xmlns:p14="http://schemas.microsoft.com/office/powerpoint/2010/main" val="4091166875"/>
              </p:ext>
            </p:extLst>
          </p:nvPr>
        </p:nvGraphicFramePr>
        <p:xfrm>
          <a:off x="3298757" y="1433796"/>
          <a:ext cx="5594485" cy="37296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5005796" y="2924766"/>
            <a:ext cx="21804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2830515" y="2975458"/>
            <a:ext cx="19800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7381453" y="2963485"/>
            <a:ext cx="20826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0" name="Gruppieren 9"/>
          <p:cNvGrpSpPr/>
          <p:nvPr/>
        </p:nvGrpSpPr>
        <p:grpSpPr>
          <a:xfrm rot="5400000">
            <a:off x="7484472" y="3531444"/>
            <a:ext cx="205867" cy="3701421"/>
            <a:chOff x="1222127" y="2821652"/>
            <a:chExt cx="136375" cy="2451978"/>
          </a:xfrm>
        </p:grpSpPr>
        <p:sp>
          <p:nvSpPr>
            <p:cNvPr id="11" name="Rechteck 10"/>
            <p:cNvSpPr/>
            <p:nvPr/>
          </p:nvSpPr>
          <p:spPr>
            <a:xfrm rot="10800000">
              <a:off x="1262298" y="2968552"/>
              <a:ext cx="45719" cy="2305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8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Gleichschenkliges Dreieck 11"/>
            <p:cNvSpPr/>
            <p:nvPr/>
          </p:nvSpPr>
          <p:spPr>
            <a:xfrm>
              <a:off x="1222127" y="2821652"/>
              <a:ext cx="136375" cy="1469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6" name="Gruppieren 15"/>
          <p:cNvGrpSpPr/>
          <p:nvPr/>
        </p:nvGrpSpPr>
        <p:grpSpPr>
          <a:xfrm rot="16200000">
            <a:off x="4438053" y="3531472"/>
            <a:ext cx="205864" cy="3701368"/>
            <a:chOff x="1222127" y="2821652"/>
            <a:chExt cx="136375" cy="2451978"/>
          </a:xfrm>
        </p:grpSpPr>
        <p:sp>
          <p:nvSpPr>
            <p:cNvPr id="17" name="Rechteck 16"/>
            <p:cNvSpPr/>
            <p:nvPr/>
          </p:nvSpPr>
          <p:spPr>
            <a:xfrm rot="10800000">
              <a:off x="1262298" y="2968552"/>
              <a:ext cx="45719" cy="2305078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  <a:alpha val="0"/>
                  </a:schemeClr>
                </a:gs>
                <a:gs pos="88000">
                  <a:schemeClr val="tx1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Gleichschenkliges Dreieck 17"/>
            <p:cNvSpPr/>
            <p:nvPr/>
          </p:nvSpPr>
          <p:spPr>
            <a:xfrm>
              <a:off x="1222127" y="2821652"/>
              <a:ext cx="136375" cy="146900"/>
            </a:xfrm>
            <a:prstGeom prst="triangl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" name="Textfeld 5"/>
          <p:cNvSpPr txBox="1"/>
          <p:nvPr/>
        </p:nvSpPr>
        <p:spPr>
          <a:xfrm>
            <a:off x="5545144" y="5174314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Duality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1889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r>
              <a:rPr lang="de-DE" dirty="0" smtClean="0"/>
              <a:t>? – </a:t>
            </a:r>
            <a:r>
              <a:rPr lang="de-DE" dirty="0" err="1" smtClean="0"/>
              <a:t>It‘s</a:t>
            </a:r>
            <a:r>
              <a:rPr lang="de-DE" dirty="0" smtClean="0"/>
              <a:t> a </a:t>
            </a:r>
            <a:r>
              <a:rPr lang="de-DE" dirty="0" err="1"/>
              <a:t>P</a:t>
            </a:r>
            <a:r>
              <a:rPr lang="de-DE" dirty="0" err="1" smtClean="0"/>
              <a:t>rocess</a:t>
            </a:r>
            <a:endParaRPr lang="de-DE" dirty="0"/>
          </a:p>
        </p:txBody>
      </p:sp>
      <p:graphicFrame>
        <p:nvGraphicFramePr>
          <p:cNvPr id="15" name="Diagramm 14"/>
          <p:cNvGraphicFramePr/>
          <p:nvPr>
            <p:extLst>
              <p:ext uri="{D42A27DB-BD31-4B8C-83A1-F6EECF244321}">
                <p14:modId xmlns:p14="http://schemas.microsoft.com/office/powerpoint/2010/main" val="3287169982"/>
              </p:ext>
            </p:extLst>
          </p:nvPr>
        </p:nvGraphicFramePr>
        <p:xfrm>
          <a:off x="6564344" y="1288409"/>
          <a:ext cx="4153622" cy="27690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7835619" y="2411339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16534" y="2442115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9640423" y="2442116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1904730" y="3515222"/>
            <a:ext cx="237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Material: DP 800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472A8BE8-A1D9-2844-ACD7-000CC0E6C927}"/>
              </a:ext>
            </a:extLst>
          </p:cNvPr>
          <p:cNvSpPr/>
          <p:nvPr/>
        </p:nvSpPr>
        <p:spPr>
          <a:xfrm>
            <a:off x="2923791" y="3652136"/>
            <a:ext cx="210151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dirty="0" err="1" smtClean="0">
                <a:latin typeface="Arial" panose="020B0604020202020204" pitchFamily="34" charset="0"/>
                <a:ea typeface="Calibri" panose="020F0502020204030204" pitchFamily="34" charset="0"/>
              </a:rPr>
              <a:t>Kusche</a:t>
            </a:r>
            <a:r>
              <a:rPr lang="en-GB" sz="1200" dirty="0" smtClean="0">
                <a:latin typeface="Arial" panose="020B0604020202020204" pitchFamily="34" charset="0"/>
                <a:ea typeface="Calibri" panose="020F0502020204030204" pitchFamily="34" charset="0"/>
              </a:rPr>
              <a:t> et al., IMM</a:t>
            </a:r>
            <a:endParaRPr lang="en-GB" sz="120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451014" y="1963921"/>
            <a:ext cx="4365711" cy="1696844"/>
            <a:chOff x="2413524" y="4904529"/>
            <a:chExt cx="3771711" cy="1465971"/>
          </a:xfrm>
        </p:grpSpPr>
        <p:sp>
          <p:nvSpPr>
            <p:cNvPr id="20" name="Textfeld 19"/>
            <p:cNvSpPr txBox="1"/>
            <p:nvPr/>
          </p:nvSpPr>
          <p:spPr>
            <a:xfrm>
              <a:off x="4989918" y="6062723"/>
              <a:ext cx="90326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>
                  <a:latin typeface="Arial" panose="020B0604020202020204" pitchFamily="34" charset="0"/>
                  <a:cs typeface="Arial" panose="020B0604020202020204" pitchFamily="34" charset="0"/>
                </a:rPr>
                <a:t>5µm</a:t>
              </a:r>
            </a:p>
          </p:txBody>
        </p:sp>
        <p:pic>
          <p:nvPicPr>
            <p:cNvPr id="21" name="Grafik 20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28" t="41744" r="15257" b="45241"/>
            <a:stretch/>
          </p:blipFill>
          <p:spPr>
            <a:xfrm>
              <a:off x="2413524" y="4920963"/>
              <a:ext cx="1126342" cy="1133210"/>
            </a:xfrm>
            <a:prstGeom prst="rect">
              <a:avLst/>
            </a:prstGeo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2" name="Grafik 21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75" t="40537" r="14992" b="45698"/>
            <a:stretch/>
          </p:blipFill>
          <p:spPr>
            <a:xfrm>
              <a:off x="3752782" y="4920963"/>
              <a:ext cx="1129713" cy="1133210"/>
            </a:xfrm>
            <a:prstGeom prst="rect">
              <a:avLst/>
            </a:prstGeom>
            <a:effectLst>
              <a:outerShdw blurRad="50800" dist="38100" dir="13500000" sx="101000" sy="101000" algn="b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3" name="Grafik 22"/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-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759" t="40829" r="15344" b="44931"/>
            <a:stretch/>
          </p:blipFill>
          <p:spPr>
            <a:xfrm>
              <a:off x="5061516" y="4904529"/>
              <a:ext cx="1123719" cy="1133210"/>
            </a:xfrm>
            <a:prstGeom prst="rect">
              <a:avLst/>
            </a:prstGeom>
            <a:effectLst>
              <a:outerShdw blurRad="50800" dist="38100" dir="13500000" sx="101000" sy="101000" algn="b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4" name="Gerader Verbinder 23"/>
            <p:cNvCxnSpPr/>
            <p:nvPr/>
          </p:nvCxnSpPr>
          <p:spPr>
            <a:xfrm>
              <a:off x="5061516" y="6093028"/>
              <a:ext cx="7334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5" name="Inhaltsplatzhalter 2"/>
          <p:cNvPicPr>
            <a:picLocks noGrp="1" noChangeAspect="1"/>
          </p:cNvPicPr>
          <p:nvPr>
            <p:ph idx="4294967295"/>
          </p:nvPr>
        </p:nvPicPr>
        <p:blipFill rotWithShape="1">
          <a:blip r:embed="rId13"/>
          <a:srcRect l="10232" t="6007" r="63693" b="47978"/>
          <a:stretch/>
        </p:blipFill>
        <p:spPr>
          <a:xfrm>
            <a:off x="344627" y="3992173"/>
            <a:ext cx="1673415" cy="1983436"/>
          </a:xfrm>
          <a:prstGeom prst="rect">
            <a:avLst/>
          </a:prstGeom>
        </p:spPr>
      </p:pic>
      <p:sp>
        <p:nvSpPr>
          <p:cNvPr id="26" name="Rechteck 25">
            <a:extLst>
              <a:ext uri="{FF2B5EF4-FFF2-40B4-BE49-F238E27FC236}">
                <a16:creationId xmlns:a16="http://schemas.microsoft.com/office/drawing/2014/main" id="{EF0EAAF2-F1E7-C945-869E-1D4B813BBA62}"/>
              </a:ext>
            </a:extLst>
          </p:cNvPr>
          <p:cNvSpPr/>
          <p:nvPr/>
        </p:nvSpPr>
        <p:spPr>
          <a:xfrm>
            <a:off x="3854585" y="6192408"/>
            <a:ext cx="144098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Khazis</a:t>
            </a:r>
            <a:r>
              <a:rPr lang="en-GB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200" dirty="0">
                <a:latin typeface="Arial" panose="020B0604020202020204" pitchFamily="34" charset="0"/>
                <a:cs typeface="Arial" panose="020B0604020202020204" pitchFamily="34" charset="0"/>
              </a:rPr>
              <a:t>(2015)</a:t>
            </a:r>
          </a:p>
        </p:txBody>
      </p:sp>
      <p:sp>
        <p:nvSpPr>
          <p:cNvPr id="27" name="Textfeld 2"/>
          <p:cNvSpPr txBox="1">
            <a:spLocks noChangeArrowheads="1"/>
          </p:cNvSpPr>
          <p:nvPr/>
        </p:nvSpPr>
        <p:spPr bwMode="auto">
          <a:xfrm>
            <a:off x="719882" y="1193197"/>
            <a:ext cx="399000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spAutoFit/>
          </a:bodyPr>
          <a:lstStyle/>
          <a:p>
            <a:pPr>
              <a:spcAft>
                <a:spcPts val="0"/>
              </a:spcAft>
            </a:pPr>
            <a:r>
              <a:rPr lang="en-GB" sz="2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Load during plastic deformation</a:t>
            </a:r>
            <a:endParaRPr lang="en-GB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28" name="Gerade Verbindung mit Pfeil 27"/>
          <p:cNvCxnSpPr/>
          <p:nvPr/>
        </p:nvCxnSpPr>
        <p:spPr>
          <a:xfrm>
            <a:off x="915560" y="1668976"/>
            <a:ext cx="3436620" cy="0"/>
          </a:xfrm>
          <a:prstGeom prst="straightConnector1">
            <a:avLst/>
          </a:prstGeom>
          <a:ln w="444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Inhaltsplatzhalter 2"/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877" t="6007" r="6937" b="47806"/>
          <a:stretch/>
        </p:blipFill>
        <p:spPr>
          <a:xfrm>
            <a:off x="1874610" y="4003759"/>
            <a:ext cx="1680547" cy="1990839"/>
          </a:xfrm>
          <a:prstGeom prst="rect">
            <a:avLst/>
          </a:prstGeom>
        </p:spPr>
      </p:pic>
      <p:pic>
        <p:nvPicPr>
          <p:cNvPr id="30" name="Inhaltsplatzhalter 2"/>
          <p:cNvPicPr>
            <a:picLocks noGrp="1" noChangeAspect="1"/>
          </p:cNvPicPr>
          <p:nvPr>
            <p:ph idx="4294967295"/>
          </p:nvPr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646" t="52709" r="6937" b="2025"/>
          <a:stretch/>
        </p:blipFill>
        <p:spPr>
          <a:xfrm>
            <a:off x="3329956" y="4057503"/>
            <a:ext cx="1695353" cy="1951152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5600239" y="4233498"/>
            <a:ext cx="6291674" cy="830997"/>
          </a:xfrm>
          <a:prstGeom prst="rect">
            <a:avLst/>
          </a:prstGeom>
          <a:solidFill>
            <a:srgbClr val="73ACDB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Damage Evolution 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encompasses the nucleation, growth and coalescence of voids.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Gerader Verbinder 3"/>
          <p:cNvCxnSpPr/>
          <p:nvPr/>
        </p:nvCxnSpPr>
        <p:spPr>
          <a:xfrm>
            <a:off x="5239913" y="2215503"/>
            <a:ext cx="0" cy="2607359"/>
          </a:xfrm>
          <a:prstGeom prst="line">
            <a:avLst/>
          </a:prstGeom>
          <a:ln>
            <a:solidFill>
              <a:srgbClr val="5399D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feld 31"/>
          <p:cNvSpPr txBox="1"/>
          <p:nvPr/>
        </p:nvSpPr>
        <p:spPr>
          <a:xfrm>
            <a:off x="1748995" y="5975880"/>
            <a:ext cx="237585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CT-Scan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showing</a:t>
            </a:r>
            <a:r>
              <a:rPr lang="de-DE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voids</a:t>
            </a:r>
            <a:endParaRPr lang="de-D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21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6" name="Gerader Verbinder 25"/>
          <p:cNvCxnSpPr/>
          <p:nvPr/>
        </p:nvCxnSpPr>
        <p:spPr>
          <a:xfrm flipV="1">
            <a:off x="8864917" y="2792500"/>
            <a:ext cx="1173031" cy="2079827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Freihandform 24"/>
          <p:cNvSpPr/>
          <p:nvPr/>
        </p:nvSpPr>
        <p:spPr>
          <a:xfrm>
            <a:off x="7591928" y="2808490"/>
            <a:ext cx="2446020" cy="455295"/>
          </a:xfrm>
          <a:custGeom>
            <a:avLst/>
            <a:gdLst>
              <a:gd name="connsiteX0" fmla="*/ 0 w 2034540"/>
              <a:gd name="connsiteY0" fmla="*/ 716280 h 716280"/>
              <a:gd name="connsiteX1" fmla="*/ 2034540 w 2034540"/>
              <a:gd name="connsiteY1" fmla="*/ 0 h 716280"/>
              <a:gd name="connsiteX0" fmla="*/ 0 w 2034540"/>
              <a:gd name="connsiteY0" fmla="*/ 716280 h 716280"/>
              <a:gd name="connsiteX1" fmla="*/ 2034540 w 2034540"/>
              <a:gd name="connsiteY1" fmla="*/ 0 h 716280"/>
              <a:gd name="connsiteX0" fmla="*/ 0 w 2034540"/>
              <a:gd name="connsiteY0" fmla="*/ 716280 h 716280"/>
              <a:gd name="connsiteX1" fmla="*/ 2034540 w 2034540"/>
              <a:gd name="connsiteY1" fmla="*/ 0 h 716280"/>
              <a:gd name="connsiteX0" fmla="*/ 0 w 2179320"/>
              <a:gd name="connsiteY0" fmla="*/ 731520 h 731520"/>
              <a:gd name="connsiteX1" fmla="*/ 2179320 w 2179320"/>
              <a:gd name="connsiteY1" fmla="*/ 0 h 731520"/>
              <a:gd name="connsiteX0" fmla="*/ 0 w 2550795"/>
              <a:gd name="connsiteY0" fmla="*/ 807720 h 807720"/>
              <a:gd name="connsiteX1" fmla="*/ 2550795 w 2550795"/>
              <a:gd name="connsiteY1" fmla="*/ 0 h 807720"/>
              <a:gd name="connsiteX0" fmla="*/ 0 w 2550795"/>
              <a:gd name="connsiteY0" fmla="*/ 807720 h 807720"/>
              <a:gd name="connsiteX1" fmla="*/ 2550795 w 2550795"/>
              <a:gd name="connsiteY1" fmla="*/ 0 h 807720"/>
              <a:gd name="connsiteX0" fmla="*/ 0 w 2426970"/>
              <a:gd name="connsiteY0" fmla="*/ 607695 h 607695"/>
              <a:gd name="connsiteX1" fmla="*/ 2426970 w 2426970"/>
              <a:gd name="connsiteY1" fmla="*/ 0 h 607695"/>
              <a:gd name="connsiteX0" fmla="*/ 0 w 2436495"/>
              <a:gd name="connsiteY0" fmla="*/ 369570 h 369570"/>
              <a:gd name="connsiteX1" fmla="*/ 2436495 w 2436495"/>
              <a:gd name="connsiteY1" fmla="*/ 0 h 369570"/>
              <a:gd name="connsiteX0" fmla="*/ 0 w 2436495"/>
              <a:gd name="connsiteY0" fmla="*/ 369570 h 369570"/>
              <a:gd name="connsiteX1" fmla="*/ 2436495 w 2436495"/>
              <a:gd name="connsiteY1" fmla="*/ 0 h 369570"/>
              <a:gd name="connsiteX0" fmla="*/ 0 w 2446020"/>
              <a:gd name="connsiteY0" fmla="*/ 502920 h 502920"/>
              <a:gd name="connsiteX1" fmla="*/ 2446020 w 2446020"/>
              <a:gd name="connsiteY1" fmla="*/ 0 h 502920"/>
              <a:gd name="connsiteX0" fmla="*/ 0 w 2407920"/>
              <a:gd name="connsiteY0" fmla="*/ 407670 h 407670"/>
              <a:gd name="connsiteX1" fmla="*/ 2407920 w 2407920"/>
              <a:gd name="connsiteY1" fmla="*/ 0 h 407670"/>
              <a:gd name="connsiteX0" fmla="*/ 0 w 2398395"/>
              <a:gd name="connsiteY0" fmla="*/ 455295 h 455295"/>
              <a:gd name="connsiteX1" fmla="*/ 2398395 w 2398395"/>
              <a:gd name="connsiteY1" fmla="*/ 0 h 455295"/>
              <a:gd name="connsiteX0" fmla="*/ 0 w 2398395"/>
              <a:gd name="connsiteY0" fmla="*/ 455295 h 455295"/>
              <a:gd name="connsiteX1" fmla="*/ 2398395 w 2398395"/>
              <a:gd name="connsiteY1" fmla="*/ 0 h 455295"/>
              <a:gd name="connsiteX0" fmla="*/ 0 w 2446020"/>
              <a:gd name="connsiteY0" fmla="*/ 455295 h 455295"/>
              <a:gd name="connsiteX1" fmla="*/ 2446020 w 2446020"/>
              <a:gd name="connsiteY1" fmla="*/ 0 h 455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446020" h="455295">
                <a:moveTo>
                  <a:pt x="0" y="455295"/>
                </a:moveTo>
                <a:cubicBezTo>
                  <a:pt x="428625" y="66040"/>
                  <a:pt x="1762125" y="36830"/>
                  <a:pt x="2446020" y="0"/>
                </a:cubicBezTo>
              </a:path>
            </a:pathLst>
          </a:custGeom>
          <a:ln w="34925">
            <a:solidFill>
              <a:srgbClr val="C0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What</a:t>
            </a:r>
            <a:r>
              <a:rPr lang="de-DE" dirty="0" smtClean="0"/>
              <a:t> </a:t>
            </a:r>
            <a:r>
              <a:rPr lang="de-DE" dirty="0" err="1" smtClean="0"/>
              <a:t>is</a:t>
            </a:r>
            <a:r>
              <a:rPr lang="de-DE" dirty="0" smtClean="0"/>
              <a:t> </a:t>
            </a:r>
            <a:r>
              <a:rPr lang="de-DE" dirty="0" err="1" smtClean="0"/>
              <a:t>Damage</a:t>
            </a:r>
            <a:r>
              <a:rPr lang="de-DE" dirty="0" smtClean="0"/>
              <a:t>? – </a:t>
            </a:r>
            <a:r>
              <a:rPr lang="de-DE" dirty="0" err="1" smtClean="0"/>
              <a:t>It‘s</a:t>
            </a:r>
            <a:r>
              <a:rPr lang="de-DE" dirty="0" smtClean="0"/>
              <a:t> a </a:t>
            </a:r>
            <a:r>
              <a:rPr lang="de-DE" dirty="0"/>
              <a:t>P</a:t>
            </a:r>
            <a:r>
              <a:rPr lang="de-DE" dirty="0" smtClean="0"/>
              <a:t>roperty</a:t>
            </a:r>
            <a:endParaRPr lang="de-DE" dirty="0"/>
          </a:p>
        </p:txBody>
      </p:sp>
      <p:graphicFrame>
        <p:nvGraphicFramePr>
          <p:cNvPr id="15" name="Diagramm 14"/>
          <p:cNvGraphicFramePr/>
          <p:nvPr>
            <p:extLst>
              <p:ext uri="{D42A27DB-BD31-4B8C-83A1-F6EECF244321}">
                <p14:modId xmlns:p14="http://schemas.microsoft.com/office/powerpoint/2010/main" val="2570863927"/>
              </p:ext>
            </p:extLst>
          </p:nvPr>
        </p:nvGraphicFramePr>
        <p:xfrm>
          <a:off x="858630" y="1153896"/>
          <a:ext cx="4179315" cy="27862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" name="Textfeld 6"/>
          <p:cNvSpPr txBox="1"/>
          <p:nvPr/>
        </p:nvSpPr>
        <p:spPr>
          <a:xfrm>
            <a:off x="2301488" y="2376396"/>
            <a:ext cx="158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Damage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7843" y="2396453"/>
            <a:ext cx="13837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endParaRPr lang="en-US" sz="2400" b="1" dirty="0">
              <a:solidFill>
                <a:schemeClr val="bg1">
                  <a:lumMod val="8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33688" y="2415115"/>
            <a:ext cx="1451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Property</a:t>
            </a:r>
            <a:endParaRPr lang="en-US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686128" y="4233498"/>
            <a:ext cx="5332005" cy="830997"/>
          </a:xfrm>
          <a:prstGeom prst="rect">
            <a:avLst/>
          </a:prstGeom>
          <a:solidFill>
            <a:srgbClr val="FBBF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</a:t>
            </a:r>
            <a:r>
              <a:rPr lang="en-US" sz="2400" i="1" dirty="0"/>
              <a:t>Damage Value </a:t>
            </a:r>
            <a:r>
              <a:rPr lang="en-US" sz="2400" dirty="0"/>
              <a:t>describes the </a:t>
            </a:r>
            <a:r>
              <a:rPr lang="en-US" sz="2400" dirty="0" smtClean="0"/>
              <a:t>influence of </a:t>
            </a:r>
            <a:r>
              <a:rPr lang="en-US" sz="2400" dirty="0"/>
              <a:t>the product performance.</a:t>
            </a:r>
          </a:p>
        </p:txBody>
      </p:sp>
      <p:cxnSp>
        <p:nvCxnSpPr>
          <p:cNvPr id="47" name="Gerader Verbinder 46"/>
          <p:cNvCxnSpPr/>
          <p:nvPr/>
        </p:nvCxnSpPr>
        <p:spPr>
          <a:xfrm>
            <a:off x="6294274" y="2215503"/>
            <a:ext cx="0" cy="2607359"/>
          </a:xfrm>
          <a:prstGeom prst="line">
            <a:avLst/>
          </a:prstGeom>
          <a:ln>
            <a:solidFill>
              <a:srgbClr val="FBBF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Gerade Verbindung mit Pfeil 5"/>
          <p:cNvCxnSpPr/>
          <p:nvPr/>
        </p:nvCxnSpPr>
        <p:spPr>
          <a:xfrm flipV="1">
            <a:off x="7096253" y="2017004"/>
            <a:ext cx="0" cy="2893365"/>
          </a:xfrm>
          <a:prstGeom prst="straightConnector1">
            <a:avLst/>
          </a:prstGeom>
          <a:ln w="47625">
            <a:headEnd type="none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Gerade Verbindung mit Pfeil 16"/>
          <p:cNvCxnSpPr/>
          <p:nvPr/>
        </p:nvCxnSpPr>
        <p:spPr>
          <a:xfrm rot="5400000" flipV="1">
            <a:off x="8532635" y="3451005"/>
            <a:ext cx="0" cy="2872764"/>
          </a:xfrm>
          <a:prstGeom prst="straightConnector1">
            <a:avLst/>
          </a:prstGeom>
          <a:ln w="47625">
            <a:headEnd type="none"/>
            <a:tailEnd type="triangle" w="lg" len="lg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Gerader Verbinder 9"/>
          <p:cNvCxnSpPr/>
          <p:nvPr/>
        </p:nvCxnSpPr>
        <p:spPr>
          <a:xfrm flipV="1">
            <a:off x="7111120" y="3256157"/>
            <a:ext cx="481931" cy="1627709"/>
          </a:xfrm>
          <a:prstGeom prst="line">
            <a:avLst/>
          </a:prstGeom>
          <a:ln w="34925">
            <a:solidFill>
              <a:srgbClr val="006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ihandform 11"/>
          <p:cNvSpPr/>
          <p:nvPr/>
        </p:nvSpPr>
        <p:spPr>
          <a:xfrm>
            <a:off x="7589520" y="2459586"/>
            <a:ext cx="2550795" cy="807720"/>
          </a:xfrm>
          <a:custGeom>
            <a:avLst/>
            <a:gdLst>
              <a:gd name="connsiteX0" fmla="*/ 0 w 2034540"/>
              <a:gd name="connsiteY0" fmla="*/ 716280 h 716280"/>
              <a:gd name="connsiteX1" fmla="*/ 2034540 w 2034540"/>
              <a:gd name="connsiteY1" fmla="*/ 0 h 716280"/>
              <a:gd name="connsiteX0" fmla="*/ 0 w 2034540"/>
              <a:gd name="connsiteY0" fmla="*/ 716280 h 716280"/>
              <a:gd name="connsiteX1" fmla="*/ 2034540 w 2034540"/>
              <a:gd name="connsiteY1" fmla="*/ 0 h 716280"/>
              <a:gd name="connsiteX0" fmla="*/ 0 w 2034540"/>
              <a:gd name="connsiteY0" fmla="*/ 716280 h 716280"/>
              <a:gd name="connsiteX1" fmla="*/ 2034540 w 2034540"/>
              <a:gd name="connsiteY1" fmla="*/ 0 h 716280"/>
              <a:gd name="connsiteX0" fmla="*/ 0 w 2179320"/>
              <a:gd name="connsiteY0" fmla="*/ 731520 h 731520"/>
              <a:gd name="connsiteX1" fmla="*/ 2179320 w 2179320"/>
              <a:gd name="connsiteY1" fmla="*/ 0 h 731520"/>
              <a:gd name="connsiteX0" fmla="*/ 0 w 2550795"/>
              <a:gd name="connsiteY0" fmla="*/ 807720 h 807720"/>
              <a:gd name="connsiteX1" fmla="*/ 2550795 w 2550795"/>
              <a:gd name="connsiteY1" fmla="*/ 0 h 807720"/>
              <a:gd name="connsiteX0" fmla="*/ 0 w 2550795"/>
              <a:gd name="connsiteY0" fmla="*/ 807720 h 807720"/>
              <a:gd name="connsiteX1" fmla="*/ 2550795 w 2550795"/>
              <a:gd name="connsiteY1" fmla="*/ 0 h 80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550795" h="807720">
                <a:moveTo>
                  <a:pt x="0" y="807720"/>
                </a:moveTo>
                <a:cubicBezTo>
                  <a:pt x="266700" y="370840"/>
                  <a:pt x="1857375" y="17780"/>
                  <a:pt x="2550795" y="0"/>
                </a:cubicBezTo>
              </a:path>
            </a:pathLst>
          </a:custGeom>
          <a:ln w="34925">
            <a:solidFill>
              <a:srgbClr val="0067B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Gerader Verbinder 21"/>
          <p:cNvCxnSpPr/>
          <p:nvPr/>
        </p:nvCxnSpPr>
        <p:spPr>
          <a:xfrm flipV="1">
            <a:off x="9413557" y="2443302"/>
            <a:ext cx="738691" cy="2429025"/>
          </a:xfrm>
          <a:prstGeom prst="line">
            <a:avLst/>
          </a:prstGeom>
          <a:ln w="34925">
            <a:solidFill>
              <a:srgbClr val="006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r Verbinder 29"/>
          <p:cNvCxnSpPr/>
          <p:nvPr/>
        </p:nvCxnSpPr>
        <p:spPr>
          <a:xfrm>
            <a:off x="10104601" y="4202408"/>
            <a:ext cx="421565" cy="0"/>
          </a:xfrm>
          <a:prstGeom prst="line">
            <a:avLst/>
          </a:prstGeom>
          <a:ln w="34925">
            <a:solidFill>
              <a:srgbClr val="0061A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r Verbinder 34"/>
          <p:cNvCxnSpPr/>
          <p:nvPr/>
        </p:nvCxnSpPr>
        <p:spPr>
          <a:xfrm>
            <a:off x="10104601" y="4534739"/>
            <a:ext cx="421565" cy="0"/>
          </a:xfrm>
          <a:prstGeom prst="line">
            <a:avLst/>
          </a:prstGeom>
          <a:ln w="349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feld 37"/>
          <p:cNvSpPr txBox="1"/>
          <p:nvPr/>
        </p:nvSpPr>
        <p:spPr>
          <a:xfrm>
            <a:off x="10545826" y="3992232"/>
            <a:ext cx="1402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undamaged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feld 38"/>
          <p:cNvSpPr txBox="1"/>
          <p:nvPr/>
        </p:nvSpPr>
        <p:spPr>
          <a:xfrm>
            <a:off x="10802306" y="4333247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damaged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hteck 39"/>
              <p:cNvSpPr>
                <a:spLocks noChangeArrowheads="1"/>
              </p:cNvSpPr>
              <p:nvPr/>
            </p:nvSpPr>
            <p:spPr bwMode="auto">
              <a:xfrm>
                <a:off x="6108317" y="1662798"/>
                <a:ext cx="14812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de-DE" sz="2400" b="1" i="1">
                          <a:latin typeface="Cambria Math" panose="02040503050406030204" pitchFamily="18" charset="0"/>
                        </a:rPr>
                        <m:t>𝝈</m:t>
                      </m:r>
                    </m:oMath>
                  </m:oMathPara>
                </a14:m>
                <a:endParaRPr lang="en-GB" altLang="de-DE" sz="2400" b="1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0" name="Rechteck 3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6108317" y="1662798"/>
                <a:ext cx="1481203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Rechteck 40"/>
              <p:cNvSpPr>
                <a:spLocks noChangeArrowheads="1"/>
              </p:cNvSpPr>
              <p:nvPr/>
            </p:nvSpPr>
            <p:spPr bwMode="auto">
              <a:xfrm>
                <a:off x="9297346" y="4846205"/>
                <a:ext cx="1481203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defPPr>
                  <a:defRPr lang="de-DE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spcBef>
                    <a:spcPct val="0"/>
                  </a:spcBef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altLang="de-DE" sz="2400" b="1" i="1">
                          <a:latin typeface="Cambria Math" panose="02040503050406030204" pitchFamily="18" charset="0"/>
                        </a:rPr>
                        <m:t>𝜺</m:t>
                      </m:r>
                    </m:oMath>
                  </m:oMathPara>
                </a14:m>
                <a:endParaRPr lang="en-GB" altLang="de-DE" sz="2400" b="1" i="1" dirty="0">
                  <a:latin typeface="Symbol" panose="05050102010706020507" pitchFamily="18" charset="2"/>
                </a:endParaRPr>
              </a:p>
            </p:txBody>
          </p:sp>
        </mc:Choice>
        <mc:Fallback xmlns="">
          <p:sp>
            <p:nvSpPr>
              <p:cNvPr id="41" name="Rechteck 4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9297346" y="4846205"/>
                <a:ext cx="1481203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Gleichschenkliges Dreieck 43"/>
          <p:cNvSpPr/>
          <p:nvPr/>
        </p:nvSpPr>
        <p:spPr>
          <a:xfrm rot="861844">
            <a:off x="7350055" y="3586088"/>
            <a:ext cx="225085" cy="267958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Gleichschenkliges Dreieck 45"/>
          <p:cNvSpPr/>
          <p:nvPr/>
        </p:nvSpPr>
        <p:spPr>
          <a:xfrm rot="4612511">
            <a:off x="8930841" y="2485758"/>
            <a:ext cx="225085" cy="267958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Gleichschenkliges Dreieck 47"/>
          <p:cNvSpPr/>
          <p:nvPr/>
        </p:nvSpPr>
        <p:spPr>
          <a:xfrm rot="11700000">
            <a:off x="9579937" y="3856976"/>
            <a:ext cx="225085" cy="267958"/>
          </a:xfrm>
          <a:prstGeom prst="triangle">
            <a:avLst/>
          </a:prstGeom>
          <a:solidFill>
            <a:srgbClr val="0061A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Gleichschenkliges Dreieck 48"/>
          <p:cNvSpPr/>
          <p:nvPr/>
        </p:nvSpPr>
        <p:spPr>
          <a:xfrm rot="12534528">
            <a:off x="9316355" y="3757777"/>
            <a:ext cx="225085" cy="26795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Gleichschenkliges Dreieck 49"/>
          <p:cNvSpPr/>
          <p:nvPr/>
        </p:nvSpPr>
        <p:spPr>
          <a:xfrm rot="5053744">
            <a:off x="9122672" y="2726719"/>
            <a:ext cx="225085" cy="267958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feld 27"/>
          <p:cNvSpPr txBox="1"/>
          <p:nvPr/>
        </p:nvSpPr>
        <p:spPr>
          <a:xfrm>
            <a:off x="686128" y="5357887"/>
            <a:ext cx="5332005" cy="1200329"/>
          </a:xfrm>
          <a:prstGeom prst="rect">
            <a:avLst/>
          </a:prstGeom>
          <a:solidFill>
            <a:srgbClr val="FBBF60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As a property, damage links the measurable </a:t>
            </a:r>
            <a:r>
              <a:rPr lang="en-US" sz="2400" i="1" dirty="0"/>
              <a:t>damage values </a:t>
            </a:r>
            <a:r>
              <a:rPr lang="en-US" sz="2400" dirty="0"/>
              <a:t>with the degradation of the </a:t>
            </a:r>
            <a:r>
              <a:rPr lang="en-US" sz="2400" i="1" dirty="0"/>
              <a:t>product performance. </a:t>
            </a:r>
          </a:p>
        </p:txBody>
      </p:sp>
    </p:spTree>
    <p:extLst>
      <p:ext uri="{BB962C8B-B14F-4D97-AF65-F5344CB8AC3E}">
        <p14:creationId xmlns:p14="http://schemas.microsoft.com/office/powerpoint/2010/main" val="337986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Conventional</a:t>
            </a:r>
            <a:r>
              <a:rPr lang="de-DE" dirty="0"/>
              <a:t> </a:t>
            </a:r>
            <a:r>
              <a:rPr lang="de-DE" dirty="0" err="1"/>
              <a:t>Product</a:t>
            </a:r>
            <a:r>
              <a:rPr lang="de-DE" dirty="0"/>
              <a:t> Development Cycle</a:t>
            </a:r>
          </a:p>
        </p:txBody>
      </p:sp>
      <p:grpSp>
        <p:nvGrpSpPr>
          <p:cNvPr id="58" name="Gruppieren 23"/>
          <p:cNvGrpSpPr/>
          <p:nvPr/>
        </p:nvGrpSpPr>
        <p:grpSpPr>
          <a:xfrm>
            <a:off x="993209" y="2457450"/>
            <a:ext cx="9767994" cy="1938424"/>
            <a:chOff x="834046" y="2702745"/>
            <a:chExt cx="9087877" cy="1738116"/>
          </a:xfrm>
        </p:grpSpPr>
        <p:sp>
          <p:nvSpPr>
            <p:cNvPr id="61" name="Inhaltsplatzhalter 1"/>
            <p:cNvSpPr txBox="1">
              <a:spLocks/>
            </p:cNvSpPr>
            <p:nvPr/>
          </p:nvSpPr>
          <p:spPr>
            <a:xfrm>
              <a:off x="7718128" y="3266881"/>
              <a:ext cx="2203795" cy="680608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Component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with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b="1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unknown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safety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margin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Inhaltsplatzhalter 1"/>
            <p:cNvSpPr txBox="1">
              <a:spLocks/>
            </p:cNvSpPr>
            <p:nvPr/>
          </p:nvSpPr>
          <p:spPr>
            <a:xfrm>
              <a:off x="959977" y="2702745"/>
              <a:ext cx="1322772" cy="461639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noProof="0" dirty="0" smtClean="0">
                  <a:latin typeface="Arial" pitchFamily="34" charset="0"/>
                  <a:cs typeface="Arial" pitchFamily="34" charset="0"/>
                </a:rPr>
                <a:t>Material </a:t>
              </a:r>
              <a:r>
                <a:rPr lang="de-DE" sz="1600" noProof="0" dirty="0" err="1" smtClean="0">
                  <a:latin typeface="Arial" pitchFamily="34" charset="0"/>
                  <a:cs typeface="Arial" pitchFamily="34" charset="0"/>
                </a:rPr>
                <a:t>properties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4" name="Inhaltsplatzhalter 1"/>
            <p:cNvSpPr txBox="1">
              <a:spLocks/>
            </p:cNvSpPr>
            <p:nvPr/>
          </p:nvSpPr>
          <p:spPr>
            <a:xfrm>
              <a:off x="1755685" y="3364620"/>
              <a:ext cx="1328060" cy="467545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Design</a:t>
              </a:r>
              <a:endParaRPr kumimoji="0" lang="de-DE" sz="1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Inhaltsplatzhalter 1"/>
            <p:cNvSpPr txBox="1">
              <a:spLocks/>
            </p:cNvSpPr>
            <p:nvPr/>
          </p:nvSpPr>
          <p:spPr>
            <a:xfrm>
              <a:off x="5340650" y="3346865"/>
              <a:ext cx="1361641" cy="503054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Forming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process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9" name="Rechteck 68"/>
            <p:cNvSpPr/>
            <p:nvPr/>
          </p:nvSpPr>
          <p:spPr>
            <a:xfrm>
              <a:off x="7712211" y="3193185"/>
              <a:ext cx="2209712" cy="828000"/>
            </a:xfrm>
            <a:prstGeom prst="rect">
              <a:avLst/>
            </a:prstGeom>
            <a:noFill/>
            <a:ln w="7620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Pfeil nach unten 69"/>
            <p:cNvSpPr/>
            <p:nvPr/>
          </p:nvSpPr>
          <p:spPr>
            <a:xfrm>
              <a:off x="2067664" y="2745582"/>
              <a:ext cx="243764" cy="592405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Pfeil nach unten 70"/>
            <p:cNvSpPr/>
            <p:nvPr/>
          </p:nvSpPr>
          <p:spPr>
            <a:xfrm rot="16200000">
              <a:off x="1165314" y="3146560"/>
              <a:ext cx="243764" cy="906300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Pfeil nach unten 71"/>
            <p:cNvSpPr/>
            <p:nvPr/>
          </p:nvSpPr>
          <p:spPr>
            <a:xfrm rot="10800000">
              <a:off x="2063562" y="3848456"/>
              <a:ext cx="243764" cy="592405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8" name="Inhaltsplatzhalter 1"/>
            <p:cNvSpPr txBox="1">
              <a:spLocks/>
            </p:cNvSpPr>
            <p:nvPr/>
          </p:nvSpPr>
          <p:spPr>
            <a:xfrm>
              <a:off x="3235981" y="3337987"/>
              <a:ext cx="1224000" cy="52081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txBody>
            <a:bodyPr vert="horz" lIns="91440" tIns="45720" rIns="91440" bIns="45720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Component</a:t>
              </a:r>
              <a:r>
                <a:rPr lang="de-DE" sz="1600" dirty="0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sz="1600" dirty="0" err="1" smtClean="0">
                  <a:solidFill>
                    <a:schemeClr val="bg1"/>
                  </a:solidFill>
                  <a:latin typeface="Arial" pitchFamily="34" charset="0"/>
                  <a:cs typeface="Arial" pitchFamily="34" charset="0"/>
                </a:rPr>
                <a:t>geometry</a:t>
              </a:r>
              <a:endParaRPr kumimoji="0" lang="de-DE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81" name="Pfeil nach unten 80"/>
            <p:cNvSpPr/>
            <p:nvPr/>
          </p:nvSpPr>
          <p:spPr>
            <a:xfrm rot="16200000">
              <a:off x="4750721" y="3159496"/>
              <a:ext cx="243764" cy="903906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82" name="Pfeil nach unten 81"/>
            <p:cNvSpPr/>
            <p:nvPr/>
          </p:nvSpPr>
          <p:spPr>
            <a:xfrm rot="16200000">
              <a:off x="7036930" y="3088762"/>
              <a:ext cx="232027" cy="1033636"/>
            </a:xfrm>
            <a:prstGeom prst="downArrow">
              <a:avLst>
                <a:gd name="adj1" fmla="val 50000"/>
                <a:gd name="adj2" fmla="val 34112"/>
              </a:avLst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5" name="Inhaltsplatzhalter 1"/>
          <p:cNvSpPr txBox="1">
            <a:spLocks/>
          </p:cNvSpPr>
          <p:nvPr/>
        </p:nvSpPr>
        <p:spPr>
          <a:xfrm>
            <a:off x="1693183" y="3951398"/>
            <a:ext cx="773883" cy="2871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lang="de-DE" sz="1600" dirty="0" smtClean="0">
                <a:latin typeface="Arial" pitchFamily="34" charset="0"/>
                <a:cs typeface="Arial" pitchFamily="34" charset="0"/>
              </a:rPr>
              <a:t>Load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7" name="Inhaltsplatzhalter 1"/>
          <p:cNvSpPr txBox="1">
            <a:spLocks/>
          </p:cNvSpPr>
          <p:nvPr/>
        </p:nvSpPr>
        <p:spPr>
          <a:xfrm>
            <a:off x="870916" y="3058555"/>
            <a:ext cx="971002" cy="287105"/>
          </a:xfrm>
          <a:prstGeom prst="rect">
            <a:avLst/>
          </a:prstGeom>
          <a:noFill/>
        </p:spPr>
        <p:txBody>
          <a:bodyPr vert="horz" lIns="91440" tIns="45720" rIns="91440" bIns="45720" rtlCol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00"/>
              </a:spcBef>
              <a:spcAft>
                <a:spcPts val="300"/>
              </a:spcAft>
              <a:buClrTx/>
              <a:buSzTx/>
              <a:buFontTx/>
              <a:buNone/>
              <a:tabLst>
                <a:tab pos="0" algn="l"/>
                <a:tab pos="180975" algn="l"/>
              </a:tabLst>
              <a:defRPr/>
            </a:pPr>
            <a:r>
              <a:rPr kumimoji="0" lang="de-DE" sz="1600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cs typeface="Arial" pitchFamily="34" charset="0"/>
              </a:rPr>
              <a:t>	</a:t>
            </a:r>
            <a:r>
              <a:rPr lang="de-DE" sz="1600" dirty="0" err="1" smtClean="0">
                <a:latin typeface="Arial" pitchFamily="34" charset="0"/>
                <a:cs typeface="Arial" pitchFamily="34" charset="0"/>
              </a:rPr>
              <a:t>Function</a:t>
            </a:r>
            <a:endParaRPr kumimoji="0" lang="de-DE" sz="1600" b="0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Arial" pitchFamily="34" charset="0"/>
              <a:cs typeface="Arial" pitchFamily="34" charset="0"/>
            </a:endParaRPr>
          </a:p>
        </p:txBody>
      </p:sp>
      <p:sp>
        <p:nvSpPr>
          <p:cNvPr id="88" name="Pfeil nach unten 87"/>
          <p:cNvSpPr/>
          <p:nvPr/>
        </p:nvSpPr>
        <p:spPr>
          <a:xfrm rot="16200000">
            <a:off x="3324015" y="3360867"/>
            <a:ext cx="271856" cy="220019"/>
          </a:xfrm>
          <a:prstGeom prst="downArrow">
            <a:avLst>
              <a:gd name="adj1" fmla="val 50000"/>
              <a:gd name="adj2" fmla="val 34112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8" name="Gruppieren 17"/>
          <p:cNvGrpSpPr/>
          <p:nvPr/>
        </p:nvGrpSpPr>
        <p:grpSpPr>
          <a:xfrm>
            <a:off x="1908322" y="5323252"/>
            <a:ext cx="2484347" cy="400110"/>
            <a:chOff x="404806" y="6115996"/>
            <a:chExt cx="2032250" cy="400110"/>
          </a:xfrm>
        </p:grpSpPr>
        <p:sp>
          <p:nvSpPr>
            <p:cNvPr id="19" name="Inhaltsplatzhalter 1"/>
            <p:cNvSpPr txBox="1">
              <a:spLocks/>
            </p:cNvSpPr>
            <p:nvPr/>
          </p:nvSpPr>
          <p:spPr>
            <a:xfrm>
              <a:off x="404806" y="6130738"/>
              <a:ext cx="1673598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noProof="0" dirty="0" err="1" smtClean="0">
                  <a:latin typeface="Arial" pitchFamily="34" charset="0"/>
                  <a:cs typeface="Arial" pitchFamily="34" charset="0"/>
                </a:rPr>
                <a:t>Strain</a:t>
              </a:r>
              <a:r>
                <a:rPr lang="de-DE" noProof="0" dirty="0" smtClean="0">
                  <a:latin typeface="Arial" pitchFamily="34" charset="0"/>
                  <a:cs typeface="Arial" pitchFamily="34" charset="0"/>
                </a:rPr>
                <a:t> </a:t>
              </a:r>
              <a:r>
                <a:rPr lang="de-DE" noProof="0" dirty="0" err="1" smtClean="0">
                  <a:latin typeface="Arial" pitchFamily="34" charset="0"/>
                  <a:cs typeface="Arial" pitchFamily="34" charset="0"/>
                </a:rPr>
                <a:t>hardening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1" name="Rechteck 20"/>
            <p:cNvSpPr/>
            <p:nvPr/>
          </p:nvSpPr>
          <p:spPr>
            <a:xfrm>
              <a:off x="2083671" y="6130738"/>
              <a:ext cx="353385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" name="Textfeld 21"/>
            <p:cNvSpPr txBox="1"/>
            <p:nvPr/>
          </p:nvSpPr>
          <p:spPr>
            <a:xfrm>
              <a:off x="2110296" y="6115996"/>
              <a:ext cx="32393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lang="de-DE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5008077" y="5329503"/>
            <a:ext cx="2597267" cy="400110"/>
            <a:chOff x="3157715" y="6122247"/>
            <a:chExt cx="2597267" cy="400110"/>
          </a:xfrm>
        </p:grpSpPr>
        <p:sp>
          <p:nvSpPr>
            <p:cNvPr id="24" name="Inhaltsplatzhalter 1"/>
            <p:cNvSpPr txBox="1">
              <a:spLocks/>
            </p:cNvSpPr>
            <p:nvPr/>
          </p:nvSpPr>
          <p:spPr>
            <a:xfrm>
              <a:off x="3157715" y="6139560"/>
              <a:ext cx="2160000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dirty="0" smtClean="0">
                  <a:latin typeface="Arial" pitchFamily="34" charset="0"/>
                  <a:cs typeface="Arial" pitchFamily="34" charset="0"/>
                </a:rPr>
                <a:t>Residual 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stresses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5" name="Rechteck 24"/>
            <p:cNvSpPr/>
            <p:nvPr/>
          </p:nvSpPr>
          <p:spPr>
            <a:xfrm>
              <a:off x="5322982" y="6139560"/>
              <a:ext cx="432000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Textfeld 25"/>
            <p:cNvSpPr txBox="1"/>
            <p:nvPr/>
          </p:nvSpPr>
          <p:spPr>
            <a:xfrm>
              <a:off x="5349605" y="6122247"/>
              <a:ext cx="3866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000" b="1" dirty="0" smtClean="0">
                  <a:solidFill>
                    <a:srgbClr val="00B050"/>
                  </a:solidFill>
                  <a:latin typeface="Arial" pitchFamily="34" charset="0"/>
                  <a:cs typeface="Arial" pitchFamily="34" charset="0"/>
                  <a:sym typeface="Wingdings"/>
                </a:rPr>
                <a:t></a:t>
              </a:r>
              <a:endParaRPr lang="de-DE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7" name="Gruppieren 26"/>
          <p:cNvGrpSpPr/>
          <p:nvPr/>
        </p:nvGrpSpPr>
        <p:grpSpPr>
          <a:xfrm>
            <a:off x="8341794" y="5346816"/>
            <a:ext cx="1813360" cy="369332"/>
            <a:chOff x="6562397" y="6141351"/>
            <a:chExt cx="2121513" cy="369332"/>
          </a:xfrm>
        </p:grpSpPr>
        <p:sp>
          <p:nvSpPr>
            <p:cNvPr id="28" name="Inhaltsplatzhalter 1"/>
            <p:cNvSpPr txBox="1">
              <a:spLocks/>
            </p:cNvSpPr>
            <p:nvPr/>
          </p:nvSpPr>
          <p:spPr>
            <a:xfrm>
              <a:off x="6562397" y="6148384"/>
              <a:ext cx="1258416" cy="360000"/>
            </a:xfrm>
            <a:prstGeom prst="rect">
              <a:avLst/>
            </a:prstGeom>
            <a:noFill/>
          </p:spPr>
          <p:txBody>
            <a:bodyPr vert="horz" lIns="91440" tIns="45720" rIns="91440" bIns="45720" rtlCol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200"/>
                </a:spcBef>
                <a:spcAft>
                  <a:spcPts val="300"/>
                </a:spcAft>
                <a:buClrTx/>
                <a:buSzTx/>
                <a:buFontTx/>
                <a:buNone/>
                <a:tabLst>
                  <a:tab pos="0" algn="l"/>
                  <a:tab pos="180975" algn="l"/>
                </a:tabLst>
                <a:defRPr/>
              </a:pPr>
              <a:r>
                <a:rPr kumimoji="0" lang="de-DE" b="0" i="0" u="none" strike="noStrike" kern="1200" cap="none" spc="0" normalizeH="0" baseline="0" noProof="0" dirty="0" smtClean="0">
                  <a:ln>
                    <a:noFill/>
                  </a:ln>
                  <a:effectLst/>
                  <a:uLnTx/>
                  <a:uFillTx/>
                  <a:latin typeface="Arial" pitchFamily="34" charset="0"/>
                  <a:ea typeface="+mn-ea"/>
                  <a:cs typeface="Arial" pitchFamily="34" charset="0"/>
                </a:rPr>
                <a:t>	</a:t>
              </a:r>
              <a:r>
                <a:rPr lang="de-DE" dirty="0" err="1" smtClean="0">
                  <a:latin typeface="Arial" pitchFamily="34" charset="0"/>
                  <a:cs typeface="Arial" pitchFamily="34" charset="0"/>
                </a:rPr>
                <a:t>Damage</a:t>
              </a:r>
              <a:endParaRPr kumimoji="0" lang="de-DE" b="0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endParaRPr>
            </a:p>
          </p:txBody>
        </p:sp>
        <p:sp>
          <p:nvSpPr>
            <p:cNvPr id="29" name="Rechteck 28"/>
            <p:cNvSpPr/>
            <p:nvPr/>
          </p:nvSpPr>
          <p:spPr>
            <a:xfrm>
              <a:off x="8192622" y="6146017"/>
              <a:ext cx="491288" cy="360000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Textfeld 29"/>
            <p:cNvSpPr txBox="1"/>
            <p:nvPr/>
          </p:nvSpPr>
          <p:spPr>
            <a:xfrm>
              <a:off x="8239347" y="6141351"/>
              <a:ext cx="33855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 smtClean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  <a:sym typeface="Wingdings"/>
                </a:rPr>
                <a:t>X</a:t>
              </a:r>
              <a:endParaRPr lang="de-D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31" name="Gerader Verbinder 30"/>
          <p:cNvCxnSpPr/>
          <p:nvPr/>
        </p:nvCxnSpPr>
        <p:spPr>
          <a:xfrm>
            <a:off x="3806256" y="4897315"/>
            <a:ext cx="444710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r Verbinder 31"/>
          <p:cNvCxnSpPr/>
          <p:nvPr/>
        </p:nvCxnSpPr>
        <p:spPr>
          <a:xfrm>
            <a:off x="8484576" y="5735664"/>
            <a:ext cx="791307" cy="0"/>
          </a:xfrm>
          <a:prstGeom prst="line">
            <a:avLst/>
          </a:prstGeom>
          <a:ln w="38100">
            <a:solidFill>
              <a:srgbClr val="0068B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Gerader Verbinder 32"/>
          <p:cNvCxnSpPr/>
          <p:nvPr/>
        </p:nvCxnSpPr>
        <p:spPr>
          <a:xfrm>
            <a:off x="5166997" y="5735664"/>
            <a:ext cx="1682209" cy="0"/>
          </a:xfrm>
          <a:prstGeom prst="line">
            <a:avLst/>
          </a:prstGeom>
          <a:ln w="38100">
            <a:solidFill>
              <a:srgbClr val="BB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33"/>
          <p:cNvCxnSpPr/>
          <p:nvPr/>
        </p:nvCxnSpPr>
        <p:spPr>
          <a:xfrm>
            <a:off x="2041100" y="5735664"/>
            <a:ext cx="1607707" cy="0"/>
          </a:xfrm>
          <a:prstGeom prst="line">
            <a:avLst/>
          </a:prstGeom>
          <a:ln w="38100">
            <a:solidFill>
              <a:srgbClr val="BBBD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8745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R188 Inhalt">
  <a:themeElements>
    <a:clrScheme name="TR188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R188 Titelvorl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R188 Titelvorlag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531</Words>
  <Application>Microsoft Office PowerPoint</Application>
  <PresentationFormat>Breitbild</PresentationFormat>
  <Paragraphs>218</Paragraphs>
  <Slides>16</Slides>
  <Notes>16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7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16</vt:i4>
      </vt:variant>
    </vt:vector>
  </HeadingPairs>
  <TitlesOfParts>
    <vt:vector size="26" baseType="lpstr">
      <vt:lpstr>Arial</vt:lpstr>
      <vt:lpstr>Calibri</vt:lpstr>
      <vt:lpstr>Calibri Light</vt:lpstr>
      <vt:lpstr>Cambria Math</vt:lpstr>
      <vt:lpstr>Symbol</vt:lpstr>
      <vt:lpstr>Times</vt:lpstr>
      <vt:lpstr>Wingdings</vt:lpstr>
      <vt:lpstr>TR188 Inhalt</vt:lpstr>
      <vt:lpstr>TR188 Titelvorlage</vt:lpstr>
      <vt:lpstr>1_TR188 Titelvorlage</vt:lpstr>
      <vt:lpstr>PowerPoint-Präsentation</vt:lpstr>
      <vt:lpstr>Time to change the length scale</vt:lpstr>
      <vt:lpstr>Visualization of forming-induced Damage</vt:lpstr>
      <vt:lpstr>Failure vs. Damage</vt:lpstr>
      <vt:lpstr>Failure vs. Damage</vt:lpstr>
      <vt:lpstr>What is Damage?</vt:lpstr>
      <vt:lpstr>What is Damage? – It‘s a Process</vt:lpstr>
      <vt:lpstr>What is Damage? – It‘s a Property</vt:lpstr>
      <vt:lpstr>Conventional Product Development Cycle</vt:lpstr>
      <vt:lpstr>Improving the Product Development Cycle</vt:lpstr>
      <vt:lpstr>Controlling Damage in Bending</vt:lpstr>
      <vt:lpstr>Controlling Damage in Bending</vt:lpstr>
      <vt:lpstr>Increasing the Product Performance</vt:lpstr>
      <vt:lpstr>Increasing the Product Performance</vt:lpstr>
      <vt:lpstr>Summary on Damage</vt:lpstr>
      <vt:lpstr>Vielen Dank  für Ihre Aufmerksamkeit.  Thank you for your attention. 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TR188</dc:title>
  <dc:creator>Patrick.Cramer@iul.tu-dortmund.de</dc:creator>
  <cp:lastModifiedBy>Grodotzki, Joshua</cp:lastModifiedBy>
  <cp:revision>1247</cp:revision>
  <cp:lastPrinted>2019-07-11T08:42:24Z</cp:lastPrinted>
  <dcterms:created xsi:type="dcterms:W3CDTF">2012-09-04T09:05:36Z</dcterms:created>
  <dcterms:modified xsi:type="dcterms:W3CDTF">2019-07-24T14:22:29Z</dcterms:modified>
</cp:coreProperties>
</file>